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43"/>
  </p:notesMasterIdLst>
  <p:sldIdLst>
    <p:sldId id="256" r:id="rId2"/>
    <p:sldId id="257" r:id="rId3"/>
    <p:sldId id="259" r:id="rId4"/>
    <p:sldId id="379" r:id="rId5"/>
    <p:sldId id="382" r:id="rId6"/>
    <p:sldId id="381" r:id="rId7"/>
    <p:sldId id="380" r:id="rId8"/>
    <p:sldId id="378" r:id="rId9"/>
    <p:sldId id="377" r:id="rId10"/>
    <p:sldId id="383" r:id="rId11"/>
    <p:sldId id="384" r:id="rId12"/>
    <p:sldId id="385" r:id="rId13"/>
    <p:sldId id="386" r:id="rId14"/>
    <p:sldId id="425" r:id="rId15"/>
    <p:sldId id="387" r:id="rId16"/>
    <p:sldId id="388" r:id="rId17"/>
    <p:sldId id="389" r:id="rId18"/>
    <p:sldId id="427" r:id="rId19"/>
    <p:sldId id="390" r:id="rId20"/>
    <p:sldId id="391" r:id="rId21"/>
    <p:sldId id="392" r:id="rId22"/>
    <p:sldId id="393" r:id="rId23"/>
    <p:sldId id="394" r:id="rId24"/>
    <p:sldId id="395" r:id="rId25"/>
    <p:sldId id="396" r:id="rId26"/>
    <p:sldId id="397" r:id="rId27"/>
    <p:sldId id="398" r:id="rId28"/>
    <p:sldId id="399" r:id="rId29"/>
    <p:sldId id="400" r:id="rId30"/>
    <p:sldId id="401" r:id="rId31"/>
    <p:sldId id="402" r:id="rId32"/>
    <p:sldId id="403" r:id="rId33"/>
    <p:sldId id="404" r:id="rId34"/>
    <p:sldId id="405" r:id="rId35"/>
    <p:sldId id="408" r:id="rId36"/>
    <p:sldId id="426" r:id="rId37"/>
    <p:sldId id="409" r:id="rId38"/>
    <p:sldId id="428" r:id="rId39"/>
    <p:sldId id="410" r:id="rId40"/>
    <p:sldId id="411" r:id="rId41"/>
    <p:sldId id="37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88"/>
    <p:restoredTop sz="94579"/>
  </p:normalViewPr>
  <p:slideViewPr>
    <p:cSldViewPr snapToGrid="0" snapToObjects="1">
      <p:cViewPr varScale="1">
        <p:scale>
          <a:sx n="202" d="100"/>
          <a:sy n="202" d="100"/>
        </p:scale>
        <p:origin x="66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4/12/18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a:t>
            </a:fld>
            <a:endParaRPr lang="en-US"/>
          </a:p>
        </p:txBody>
      </p:sp>
    </p:spTree>
    <p:extLst>
      <p:ext uri="{BB962C8B-B14F-4D97-AF65-F5344CB8AC3E}">
        <p14:creationId xmlns:p14="http://schemas.microsoft.com/office/powerpoint/2010/main" val="1277131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10</a:t>
            </a:fld>
            <a:endParaRPr lang="en-US"/>
          </a:p>
        </p:txBody>
      </p:sp>
    </p:spTree>
    <p:extLst>
      <p:ext uri="{BB962C8B-B14F-4D97-AF65-F5344CB8AC3E}">
        <p14:creationId xmlns:p14="http://schemas.microsoft.com/office/powerpoint/2010/main" val="649678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20</a:t>
            </a:fld>
            <a:endParaRPr lang="en-US"/>
          </a:p>
        </p:txBody>
      </p:sp>
    </p:spTree>
    <p:extLst>
      <p:ext uri="{BB962C8B-B14F-4D97-AF65-F5344CB8AC3E}">
        <p14:creationId xmlns:p14="http://schemas.microsoft.com/office/powerpoint/2010/main" val="1336830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41</a:t>
            </a:fld>
            <a:endParaRPr lang="en-US"/>
          </a:p>
        </p:txBody>
      </p:sp>
    </p:spTree>
    <p:extLst>
      <p:ext uri="{BB962C8B-B14F-4D97-AF65-F5344CB8AC3E}">
        <p14:creationId xmlns:p14="http://schemas.microsoft.com/office/powerpoint/2010/main" val="319122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4/12/18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4/12/18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4/12/18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4/12/18</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Numerical Integration</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9</a:t>
            </a:r>
          </a:p>
        </p:txBody>
      </p:sp>
    </p:spTree>
    <p:extLst>
      <p:ext uri="{BB962C8B-B14F-4D97-AF65-F5344CB8AC3E}">
        <p14:creationId xmlns:p14="http://schemas.microsoft.com/office/powerpoint/2010/main" val="21476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Rectangle and Midpoint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An improvement over the Rectangle Method is to use the Midpoint Method. Instead of approximating the integrand by the values of the function at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or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the value of the integrand at the middle of the interval, that is, </a:t>
                </a:r>
                <a14:m>
                  <m:oMath xmlns:m="http://schemas.openxmlformats.org/officeDocument/2006/math">
                    <m:r>
                      <a:rPr lang="en-GB" sz="2000" b="0" i="1" smtClean="0">
                        <a:latin typeface="Cambria Math" charset="0"/>
                        <a:ea typeface="Arial" charset="0"/>
                        <a:cs typeface="Arial" charset="0"/>
                      </a:rPr>
                      <m:t>𝑓</m:t>
                    </m:r>
                    <m:d>
                      <m:dPr>
                        <m:ctrlPr>
                          <a:rPr lang="is-IS" sz="2000" b="0" i="1" smtClean="0">
                            <a:latin typeface="Cambria Math" panose="02040503050406030204" pitchFamily="18" charset="0"/>
                            <a:ea typeface="Arial" charset="0"/>
                            <a:cs typeface="Arial" charset="0"/>
                          </a:rPr>
                        </m:ctrlPr>
                      </m:dPr>
                      <m:e>
                        <m:f>
                          <m:fPr>
                            <m:ctrlPr>
                              <a:rPr lang="bg-BG" sz="2000" b="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num>
                          <m:den>
                            <m:r>
                              <a:rPr lang="en-GB" sz="2000" b="0" i="1" smtClean="0">
                                <a:latin typeface="Cambria Math" charset="0"/>
                                <a:ea typeface="Arial" charset="0"/>
                                <a:cs typeface="Arial" charset="0"/>
                              </a:rPr>
                              <m:t>2</m:t>
                            </m:r>
                          </m:den>
                        </m:f>
                      </m:e>
                    </m:d>
                  </m:oMath>
                </a14:m>
                <a:r>
                  <a:rPr lang="en-US" sz="2000" dirty="0">
                    <a:latin typeface="Arial" charset="0"/>
                    <a:ea typeface="Arial" charset="0"/>
                    <a:cs typeface="Arial" charset="0"/>
                  </a:rPr>
                  <a:t> is used:</a:t>
                </a: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218" r="-582"/>
                </a:stretch>
              </a:blipFill>
            </p:spPr>
            <p:txBody>
              <a:bodyPr/>
              <a:lstStyle/>
              <a:p>
                <a:r>
                  <a:rPr lang="en-US">
                    <a:noFill/>
                  </a:rPr>
                  <a:t> </a:t>
                </a:r>
              </a:p>
            </p:txBody>
          </p:sp>
        </mc:Fallback>
      </mc:AlternateContent>
      <p:pic>
        <p:nvPicPr>
          <p:cNvPr id="4" name="Picture 2" descr="\\172.16.3.215\data4\Graphics\Powerpoint\WILEY WORK\GILAT\Final Files\ch09\gilat_3e_eq_09_05.jpg"/>
          <p:cNvPicPr>
            <a:picLocks noChangeAspect="1" noChangeArrowheads="1"/>
          </p:cNvPicPr>
          <p:nvPr/>
        </p:nvPicPr>
        <p:blipFill>
          <a:blip r:embed="rId4"/>
          <a:stretch>
            <a:fillRect/>
          </a:stretch>
        </p:blipFill>
        <p:spPr bwMode="auto">
          <a:xfrm>
            <a:off x="732772" y="5706060"/>
            <a:ext cx="6564178" cy="501691"/>
          </a:xfrm>
          <a:prstGeom prst="rect">
            <a:avLst/>
          </a:prstGeom>
          <a:noFill/>
        </p:spPr>
      </p:pic>
      <p:pic>
        <p:nvPicPr>
          <p:cNvPr id="5" name="Picture 2" descr="\\172.16.3.215\data4\Graphics\Powerpoint\WILEY WORK\GILAT\Final Files\ch09\gilat_3e_fig_09_10.jpg"/>
          <p:cNvPicPr>
            <a:picLocks noChangeAspect="1" noChangeArrowheads="1"/>
          </p:cNvPicPr>
          <p:nvPr/>
        </p:nvPicPr>
        <p:blipFill>
          <a:blip r:embed="rId5" cstate="print"/>
          <a:srcRect/>
          <a:stretch>
            <a:fillRect/>
          </a:stretch>
        </p:blipFill>
        <p:spPr bwMode="auto">
          <a:xfrm>
            <a:off x="3291897" y="2931401"/>
            <a:ext cx="2588450" cy="2385897"/>
          </a:xfrm>
          <a:prstGeom prst="rect">
            <a:avLst/>
          </a:prstGeom>
          <a:noFill/>
        </p:spPr>
      </p:pic>
    </p:spTree>
    <p:extLst>
      <p:ext uri="{BB962C8B-B14F-4D97-AF65-F5344CB8AC3E}">
        <p14:creationId xmlns:p14="http://schemas.microsoft.com/office/powerpoint/2010/main" val="1570303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Rectangle and Midpoint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Again this can be improved upon by dividing the domain into </a:t>
                </a:r>
                <a14:m>
                  <m:oMath xmlns:m="http://schemas.openxmlformats.org/officeDocument/2006/math">
                    <m:r>
                      <a:rPr lang="en-GB" sz="2000" b="0" i="1" smtClean="0">
                        <a:latin typeface="Cambria Math" charset="0"/>
                        <a:ea typeface="Arial" charset="0"/>
                        <a:cs typeface="Arial" charset="0"/>
                      </a:rPr>
                      <m:t>𝑁</m:t>
                    </m:r>
                  </m:oMath>
                </a14:m>
                <a:r>
                  <a:rPr lang="en-US" sz="2000" dirty="0">
                    <a:latin typeface="Arial" charset="0"/>
                    <a:ea typeface="Arial" charset="0"/>
                    <a:cs typeface="Arial" charset="0"/>
                  </a:rPr>
                  <a:t> subintervals and performing a composite integration: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fig_09_11.jpg"/>
          <p:cNvPicPr>
            <a:picLocks noChangeAspect="1" noChangeArrowheads="1"/>
          </p:cNvPicPr>
          <p:nvPr/>
        </p:nvPicPr>
        <p:blipFill>
          <a:blip r:embed="rId3" cstate="print"/>
          <a:srcRect/>
          <a:stretch>
            <a:fillRect/>
          </a:stretch>
        </p:blipFill>
        <p:spPr bwMode="auto">
          <a:xfrm>
            <a:off x="2342367" y="2865505"/>
            <a:ext cx="4466773" cy="2708646"/>
          </a:xfrm>
          <a:prstGeom prst="rect">
            <a:avLst/>
          </a:prstGeom>
          <a:noFill/>
        </p:spPr>
      </p:pic>
    </p:spTree>
    <p:extLst>
      <p:ext uri="{BB962C8B-B14F-4D97-AF65-F5344CB8AC3E}">
        <p14:creationId xmlns:p14="http://schemas.microsoft.com/office/powerpoint/2010/main" val="8982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Rectangle and Midpoint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Mathematically this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If each of the subintervals have the same length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 we can write: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5" name="Picture 2" descr="\\172.16.3.215\data4\Graphics\Powerpoint\WILEY WORK\GILAT\Final Files\ch09\gilat_3e_eq_09_06.jpg"/>
          <p:cNvPicPr>
            <a:picLocks noChangeAspect="1" noChangeArrowheads="1"/>
          </p:cNvPicPr>
          <p:nvPr/>
        </p:nvPicPr>
        <p:blipFill>
          <a:blip r:embed="rId3"/>
          <a:stretch>
            <a:fillRect/>
          </a:stretch>
        </p:blipFill>
        <p:spPr bwMode="auto">
          <a:xfrm>
            <a:off x="663879" y="2022264"/>
            <a:ext cx="5719353" cy="2340849"/>
          </a:xfrm>
          <a:prstGeom prst="rect">
            <a:avLst/>
          </a:prstGeom>
          <a:noFill/>
        </p:spPr>
      </p:pic>
      <p:pic>
        <p:nvPicPr>
          <p:cNvPr id="6" name="Picture 2" descr="\\172.16.3.215\data4\Graphics\Powerpoint\WILEY WORK\GILAT\Final Files\ch09\gilat_3e_eq_09_07.jpg"/>
          <p:cNvPicPr>
            <a:picLocks noChangeAspect="1" noChangeArrowheads="1"/>
          </p:cNvPicPr>
          <p:nvPr/>
        </p:nvPicPr>
        <p:blipFill>
          <a:blip r:embed="rId4"/>
          <a:stretch>
            <a:fillRect/>
          </a:stretch>
        </p:blipFill>
        <p:spPr bwMode="auto">
          <a:xfrm>
            <a:off x="663879" y="5554747"/>
            <a:ext cx="5262690" cy="774367"/>
          </a:xfrm>
          <a:prstGeom prst="rect">
            <a:avLst/>
          </a:prstGeom>
          <a:noFill/>
        </p:spPr>
      </p:pic>
    </p:spTree>
    <p:extLst>
      <p:ext uri="{BB962C8B-B14F-4D97-AF65-F5344CB8AC3E}">
        <p14:creationId xmlns:p14="http://schemas.microsoft.com/office/powerpoint/2010/main" val="147682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The Trapezoidal Method:</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A refinement over the simple Rectangle and Midpoint Methods is to use a linear function to approximate the integrand over the interval of integration.</a:t>
            </a:r>
            <a:br>
              <a:rPr lang="en-US" sz="2000" dirty="0">
                <a:latin typeface="Arial" charset="0"/>
                <a:ea typeface="Arial" charset="0"/>
                <a:cs typeface="Arial" charset="0"/>
              </a:rPr>
            </a:b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6" name="Picture 2" descr="\\172.16.3.215\data4\Graphics\Powerpoint\WILEY WORK\GILAT\Final Files\ch09\gilat_3e_fig_09_12.jpg"/>
          <p:cNvPicPr>
            <a:picLocks noChangeAspect="1" noChangeArrowheads="1"/>
          </p:cNvPicPr>
          <p:nvPr/>
        </p:nvPicPr>
        <p:blipFill>
          <a:blip r:embed="rId2" cstate="print"/>
          <a:srcRect/>
          <a:stretch>
            <a:fillRect/>
          </a:stretch>
        </p:blipFill>
        <p:spPr bwMode="auto">
          <a:xfrm>
            <a:off x="2235895" y="2733680"/>
            <a:ext cx="4655027" cy="3178684"/>
          </a:xfrm>
          <a:prstGeom prst="rect">
            <a:avLst/>
          </a:prstGeom>
          <a:noFill/>
        </p:spPr>
      </p:pic>
    </p:spTree>
    <p:extLst>
      <p:ext uri="{BB962C8B-B14F-4D97-AF65-F5344CB8AC3E}">
        <p14:creationId xmlns:p14="http://schemas.microsoft.com/office/powerpoint/2010/main" val="1870263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The Trapezoidal Method:</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 equation of a line connecting two points with x-ordinates </a:t>
                </a:r>
                <a14:m>
                  <m:oMath xmlns:m="http://schemas.openxmlformats.org/officeDocument/2006/math">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Substituting Equation (9.8) into (9.1) and integrating analytically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Simplifying the result gives the Trapezoidal rule: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08.jpg"/>
          <p:cNvPicPr>
            <a:picLocks noChangeAspect="1" noChangeArrowheads="1"/>
          </p:cNvPicPr>
          <p:nvPr/>
        </p:nvPicPr>
        <p:blipFill>
          <a:blip r:embed="rId3"/>
          <a:stretch>
            <a:fillRect/>
          </a:stretch>
        </p:blipFill>
        <p:spPr bwMode="auto">
          <a:xfrm>
            <a:off x="631670" y="1892692"/>
            <a:ext cx="7335603" cy="529211"/>
          </a:xfrm>
          <a:prstGeom prst="rect">
            <a:avLst/>
          </a:prstGeom>
          <a:noFill/>
        </p:spPr>
      </p:pic>
      <p:pic>
        <p:nvPicPr>
          <p:cNvPr id="5" name="Picture 2" descr="\\172.16.3.215\data4\Graphics\Powerpoint\WILEY WORK\GILAT\Final Files\ch09\gilat_3e_eq_09_09.jpg"/>
          <p:cNvPicPr>
            <a:picLocks noChangeAspect="1" noChangeArrowheads="1"/>
          </p:cNvPicPr>
          <p:nvPr/>
        </p:nvPicPr>
        <p:blipFill>
          <a:blip r:embed="rId4"/>
          <a:stretch>
            <a:fillRect/>
          </a:stretch>
        </p:blipFill>
        <p:spPr bwMode="auto">
          <a:xfrm>
            <a:off x="631670" y="3366528"/>
            <a:ext cx="5956128" cy="1233770"/>
          </a:xfrm>
          <a:prstGeom prst="rect">
            <a:avLst/>
          </a:prstGeom>
          <a:noFill/>
        </p:spPr>
      </p:pic>
      <p:pic>
        <p:nvPicPr>
          <p:cNvPr id="6" name="Picture 5" descr="\\172.16.3.215\data4\Graphics\Powerpoint\WILEY WORK\GILAT\Final Files\ch09\gilat_3e_eq_09_10.jpg"/>
          <p:cNvPicPr>
            <a:picLocks noChangeAspect="1" noChangeArrowheads="1"/>
          </p:cNvPicPr>
          <p:nvPr/>
        </p:nvPicPr>
        <p:blipFill>
          <a:blip r:embed="rId5">
            <a:duotone>
              <a:prstClr val="black"/>
              <a:schemeClr val="accent3">
                <a:tint val="45000"/>
                <a:satMod val="400000"/>
              </a:schemeClr>
            </a:duotone>
          </a:blip>
          <a:stretch>
            <a:fillRect/>
          </a:stretch>
        </p:blipFill>
        <p:spPr bwMode="auto">
          <a:xfrm>
            <a:off x="631670" y="5544923"/>
            <a:ext cx="5218312" cy="693290"/>
          </a:xfrm>
          <a:prstGeom prst="rect">
            <a:avLst/>
          </a:prstGeom>
          <a:noFill/>
        </p:spPr>
      </p:pic>
    </p:spTree>
    <p:extLst>
      <p:ext uri="{BB962C8B-B14F-4D97-AF65-F5344CB8AC3E}">
        <p14:creationId xmlns:p14="http://schemas.microsoft.com/office/powerpoint/2010/main" val="182713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The Trapezoidal Method:</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Again a more accurate result can be performed by composite integration yielding the Composite Trapezoidal Method:</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Z:\Newmedia\Wiley\jira\bcs1095\Gilat3e\Work\ch09\images\gilat_3e_fig_09_13.jpg"/>
          <p:cNvPicPr>
            <a:picLocks noChangeAspect="1" noChangeArrowheads="1"/>
          </p:cNvPicPr>
          <p:nvPr/>
        </p:nvPicPr>
        <p:blipFill>
          <a:blip r:embed="rId2"/>
          <a:srcRect/>
          <a:stretch>
            <a:fillRect/>
          </a:stretch>
        </p:blipFill>
        <p:spPr bwMode="auto">
          <a:xfrm>
            <a:off x="2910412" y="2492950"/>
            <a:ext cx="3607511" cy="2893242"/>
          </a:xfrm>
          <a:prstGeom prst="rect">
            <a:avLst/>
          </a:prstGeom>
          <a:noFill/>
        </p:spPr>
      </p:pic>
    </p:spTree>
    <p:extLst>
      <p:ext uri="{BB962C8B-B14F-4D97-AF65-F5344CB8AC3E}">
        <p14:creationId xmlns:p14="http://schemas.microsoft.com/office/powerpoint/2010/main" val="1233356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The Trapezoidal Method:</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Mathematically:</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Applying the Trapezoidal Method to each subinterval yields: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9\gilat_3e_eq_09_11.jpg"/>
          <p:cNvPicPr>
            <a:picLocks noChangeAspect="1" noChangeArrowheads="1"/>
          </p:cNvPicPr>
          <p:nvPr/>
        </p:nvPicPr>
        <p:blipFill>
          <a:blip r:embed="rId2"/>
          <a:stretch>
            <a:fillRect/>
          </a:stretch>
        </p:blipFill>
        <p:spPr bwMode="auto">
          <a:xfrm>
            <a:off x="662151" y="1886412"/>
            <a:ext cx="5963661" cy="2291750"/>
          </a:xfrm>
          <a:prstGeom prst="rect">
            <a:avLst/>
          </a:prstGeom>
          <a:noFill/>
        </p:spPr>
      </p:pic>
      <p:pic>
        <p:nvPicPr>
          <p:cNvPr id="5" name="Picture 2" descr="\\172.16.3.215\data4\Graphics\Powerpoint\WILEY WORK\GILAT\Final Files\ch09\gilat_3e_eq_09_12.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62151" y="5158631"/>
            <a:ext cx="6327403" cy="849680"/>
          </a:xfrm>
          <a:prstGeom prst="rect">
            <a:avLst/>
          </a:prstGeom>
          <a:noFill/>
        </p:spPr>
      </p:pic>
    </p:spTree>
    <p:extLst>
      <p:ext uri="{BB962C8B-B14F-4D97-AF65-F5344CB8AC3E}">
        <p14:creationId xmlns:p14="http://schemas.microsoft.com/office/powerpoint/2010/main" val="1198000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The Trapezoidal Method:</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With equally sized subintervals this can be reduced to:</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9\gilat_3e_eq_09_13.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668458" y="2430894"/>
            <a:ext cx="6114162" cy="847248"/>
          </a:xfrm>
          <a:prstGeom prst="rect">
            <a:avLst/>
          </a:prstGeom>
          <a:noFill/>
        </p:spPr>
      </p:pic>
    </p:spTree>
    <p:extLst>
      <p:ext uri="{BB962C8B-B14F-4D97-AF65-F5344CB8AC3E}">
        <p14:creationId xmlns:p14="http://schemas.microsoft.com/office/powerpoint/2010/main" val="114622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35" t="66575" r="12485" b="11540"/>
          <a:stretch/>
        </p:blipFill>
        <p:spPr>
          <a:xfrm>
            <a:off x="178089" y="0"/>
            <a:ext cx="4363895" cy="150087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260" t="8736" r="6160" b="12736"/>
          <a:stretch/>
        </p:blipFill>
        <p:spPr>
          <a:xfrm>
            <a:off x="178089" y="1472500"/>
            <a:ext cx="4363895" cy="53855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7934" t="8765" r="12600" b="57102"/>
          <a:stretch/>
        </p:blipFill>
        <p:spPr>
          <a:xfrm>
            <a:off x="4548291" y="0"/>
            <a:ext cx="4357589" cy="2333296"/>
          </a:xfrm>
          <a:prstGeom prst="rect">
            <a:avLst/>
          </a:prstGeom>
        </p:spPr>
      </p:pic>
    </p:spTree>
    <p:extLst>
      <p:ext uri="{BB962C8B-B14F-4D97-AF65-F5344CB8AC3E}">
        <p14:creationId xmlns:p14="http://schemas.microsoft.com/office/powerpoint/2010/main" val="59275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With Simpson’s Methods the integrand is approximated by a quadratic or cubic polynomial.</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9\gilat_3e_fig_09_14.jpg"/>
          <p:cNvPicPr>
            <a:picLocks noChangeAspect="1" noChangeArrowheads="1"/>
          </p:cNvPicPr>
          <p:nvPr/>
        </p:nvPicPr>
        <p:blipFill>
          <a:blip r:embed="rId2" cstate="print"/>
          <a:srcRect/>
          <a:stretch>
            <a:fillRect/>
          </a:stretch>
        </p:blipFill>
        <p:spPr bwMode="auto">
          <a:xfrm>
            <a:off x="2510532" y="2408783"/>
            <a:ext cx="4407271" cy="3392927"/>
          </a:xfrm>
          <a:prstGeom prst="rect">
            <a:avLst/>
          </a:prstGeom>
          <a:noFill/>
        </p:spPr>
      </p:pic>
    </p:spTree>
    <p:extLst>
      <p:ext uri="{BB962C8B-B14F-4D97-AF65-F5344CB8AC3E}">
        <p14:creationId xmlns:p14="http://schemas.microsoft.com/office/powerpoint/2010/main" val="124904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lgn="ctr">
              <a:buNone/>
            </a:pPr>
            <a:r>
              <a:rPr lang="en-US" sz="2400" b="1" dirty="0">
                <a:latin typeface="Arial"/>
                <a:cs typeface="Arial"/>
              </a:rPr>
              <a:t>Core Topics</a:t>
            </a:r>
          </a:p>
          <a:p>
            <a:pPr marL="45720" indent="0">
              <a:buNone/>
            </a:pPr>
            <a:endParaRPr lang="en-US" sz="2000" dirty="0">
              <a:latin typeface="Arial"/>
              <a:cs typeface="Arial"/>
            </a:endParaRPr>
          </a:p>
          <a:p>
            <a:pPr marL="45720" indent="0">
              <a:buNone/>
            </a:pPr>
            <a:r>
              <a:rPr lang="en-US" sz="2000" dirty="0">
                <a:latin typeface="Arial"/>
                <a:cs typeface="Arial"/>
              </a:rPr>
              <a:t>	</a:t>
            </a:r>
            <a:r>
              <a:rPr lang="en-US" sz="1600" dirty="0">
                <a:latin typeface="Arial"/>
                <a:cs typeface="Arial"/>
              </a:rPr>
              <a:t>(</a:t>
            </a:r>
            <a:r>
              <a:rPr lang="en-US" sz="1600" dirty="0" err="1">
                <a:latin typeface="Arial"/>
                <a:cs typeface="Arial"/>
              </a:rPr>
              <a:t>i</a:t>
            </a:r>
            <a:r>
              <a:rPr lang="en-US" sz="1600" dirty="0">
                <a:latin typeface="Arial"/>
                <a:cs typeface="Arial"/>
              </a:rPr>
              <a:t>) 	Rectangle and Midpoint Methods (9.2)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(ii) 	The Trapezoidal Method (9.3) </a:t>
            </a:r>
            <a:br>
              <a:rPr lang="en-US" sz="1600" dirty="0">
                <a:latin typeface="Arial"/>
                <a:cs typeface="Arial"/>
              </a:rPr>
            </a:br>
            <a:br>
              <a:rPr lang="en-US" sz="1600" dirty="0">
                <a:latin typeface="Arial"/>
                <a:cs typeface="Arial"/>
              </a:rPr>
            </a:br>
            <a:r>
              <a:rPr lang="en-US" sz="1600" dirty="0">
                <a:latin typeface="Arial"/>
                <a:cs typeface="Arial"/>
              </a:rPr>
              <a:t>	(iii) 	Simpson’s Methods (9.4)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(iv) 	Gaussian Quadrature (9.5)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 	Evaluation of Multiple Integrals (9.6)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(vi) 	Use of MATLAB built-in Functions for Integration (9.7)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(vii) 	Estimation of Error (9.8) </a:t>
            </a:r>
          </a:p>
          <a:p>
            <a:pPr marL="45720" indent="0">
              <a:buNone/>
            </a:pPr>
            <a:br>
              <a:rPr lang="en-US" sz="1600" dirty="0">
                <a:latin typeface="Arial"/>
                <a:cs typeface="Arial"/>
              </a:rPr>
            </a:br>
            <a:r>
              <a:rPr lang="en-US" sz="1600" dirty="0">
                <a:latin typeface="Arial"/>
                <a:cs typeface="Arial"/>
              </a:rPr>
              <a:t>	(viii) 	Richardson Extrapolation (9.9) </a:t>
            </a:r>
            <a:br>
              <a:rPr lang="en-US" sz="1600" dirty="0">
                <a:latin typeface="Arial"/>
                <a:cs typeface="Arial"/>
              </a:rPr>
            </a:br>
            <a:br>
              <a:rPr lang="en-US" sz="1600" dirty="0">
                <a:latin typeface="Arial"/>
                <a:cs typeface="Arial"/>
              </a:rPr>
            </a:br>
            <a:r>
              <a:rPr lang="en-US" sz="1600" dirty="0">
                <a:latin typeface="Arial"/>
                <a:cs typeface="Arial"/>
              </a:rPr>
              <a:t>	(ix) 	Romberg Integration (9.10) </a:t>
            </a:r>
          </a:p>
          <a:p>
            <a:pPr marL="45720" indent="0">
              <a:buNone/>
            </a:pPr>
            <a:br>
              <a:rPr lang="en-US" sz="1600" dirty="0">
                <a:latin typeface="Arial"/>
                <a:cs typeface="Arial"/>
              </a:rPr>
            </a:br>
            <a:r>
              <a:rPr lang="en-US" sz="1600" dirty="0">
                <a:latin typeface="Arial"/>
                <a:cs typeface="Arial"/>
              </a:rPr>
              <a:t>	(x)  	Improper Integrals (9.11)</a:t>
            </a:r>
          </a:p>
          <a:p>
            <a:pPr marL="45720" indent="0">
              <a:buNone/>
            </a:pPr>
            <a:endParaRPr lang="en-US" sz="1600" dirty="0">
              <a:latin typeface="Arial"/>
              <a:cs typeface="Arial"/>
            </a:endParaRPr>
          </a:p>
          <a:p>
            <a:pPr marL="45720" indent="0">
              <a:buNone/>
            </a:pPr>
            <a:endParaRPr lang="en-US" sz="16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45149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Simpson’s 1/3 Method:</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 this method a quadratic polynomial is used to approximate the integrand. Three points from the domain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are used. These are the endpoints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3</m:t>
                        </m:r>
                      </m:sub>
                    </m:sSub>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and the midpoint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)/2</m:t>
                    </m:r>
                  </m:oMath>
                </a14:m>
                <a:r>
                  <a:rPr lang="en-US" sz="2000" dirty="0">
                    <a:latin typeface="Arial" charset="0"/>
                    <a:ea typeface="Arial" charset="0"/>
                    <a:cs typeface="Arial" charset="0"/>
                  </a:rPr>
                  <a:t>.</a:t>
                </a:r>
              </a:p>
              <a:p>
                <a:pPr marL="45720" indent="0">
                  <a:buNone/>
                </a:pPr>
                <a:r>
                  <a:rPr lang="en-US" sz="2000" dirty="0">
                    <a:latin typeface="Arial" charset="0"/>
                    <a:ea typeface="Arial" charset="0"/>
                    <a:cs typeface="Arial" charset="0"/>
                  </a:rPr>
                  <a:t>The polynomial can be expressed in Newton’s form (it could just as well be expressed in standard or Lagrange form):</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r>
                      <a:rPr lang="en-US" sz="2000" i="1" smtClean="0">
                        <a:latin typeface="Cambria Math" charset="0"/>
                        <a:ea typeface="Cambria Math" charset="0"/>
                        <a:cs typeface="Cambria Math" charset="0"/>
                      </a:rPr>
                      <m:t>𝛼</m:t>
                    </m:r>
                  </m:oMath>
                </a14:m>
                <a:r>
                  <a:rPr lang="en-US" sz="2000" dirty="0">
                    <a:latin typeface="Arial" charset="0"/>
                    <a:ea typeface="Arial" charset="0"/>
                    <a:cs typeface="Arial" charset="0"/>
                  </a:rPr>
                  <a:t>, </a:t>
                </a:r>
                <a14:m>
                  <m:oMath xmlns:m="http://schemas.openxmlformats.org/officeDocument/2006/math">
                    <m:r>
                      <a:rPr lang="en-US" sz="2000" i="1" smtClean="0">
                        <a:latin typeface="Cambria Math" charset="0"/>
                        <a:ea typeface="Cambria Math" charset="0"/>
                        <a:cs typeface="Cambria Math" charset="0"/>
                      </a:rPr>
                      <m:t>𝛽</m:t>
                    </m:r>
                  </m:oMath>
                </a14:m>
                <a:r>
                  <a:rPr lang="en-US" sz="2000" dirty="0">
                    <a:latin typeface="Arial" charset="0"/>
                    <a:ea typeface="Arial" charset="0"/>
                    <a:cs typeface="Arial" charset="0"/>
                  </a:rPr>
                  <a:t> and </a:t>
                </a:r>
                <a14:m>
                  <m:oMath xmlns:m="http://schemas.openxmlformats.org/officeDocument/2006/math">
                    <m:r>
                      <a:rPr lang="en-US" sz="2000" i="1" smtClean="0">
                        <a:latin typeface="Cambria Math" charset="0"/>
                        <a:ea typeface="Cambria Math" charset="0"/>
                        <a:cs typeface="Cambria Math" charset="0"/>
                      </a:rPr>
                      <m:t>𝛾</m:t>
                    </m:r>
                  </m:oMath>
                </a14:m>
                <a:r>
                  <a:rPr lang="en-US" sz="2000" dirty="0">
                    <a:latin typeface="Arial" charset="0"/>
                    <a:ea typeface="Arial" charset="0"/>
                    <a:cs typeface="Arial" charset="0"/>
                  </a:rPr>
                  <a:t> are unknown constants evaluated by applying the conditions that the polynomial passes through the points </a:t>
                </a:r>
                <a14:m>
                  <m:oMath xmlns:m="http://schemas.openxmlformats.org/officeDocument/2006/math">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t>
                </a:r>
                <a14:m>
                  <m:oMath xmlns:m="http://schemas.openxmlformats.org/officeDocument/2006/math">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3</m:t>
                            </m:r>
                          </m:sub>
                        </m:sSub>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3</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t>
                </a:r>
                <a:br>
                  <a:rPr lang="en-US" sz="2000" dirty="0">
                    <a:latin typeface="Arial" charset="0"/>
                    <a:ea typeface="Arial" charset="0"/>
                    <a:cs typeface="Arial" charset="0"/>
                  </a:rPr>
                </a:b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218" r="-73"/>
                </a:stretch>
              </a:blipFill>
            </p:spPr>
            <p:txBody>
              <a:bodyPr/>
              <a:lstStyle/>
              <a:p>
                <a:r>
                  <a:rPr lang="en-US">
                    <a:noFill/>
                  </a:rPr>
                  <a:t> </a:t>
                </a:r>
              </a:p>
            </p:txBody>
          </p:sp>
        </mc:Fallback>
      </mc:AlternateContent>
      <p:pic>
        <p:nvPicPr>
          <p:cNvPr id="4" name="Picture 2" descr="\\172.16.3.215\data4\Graphics\Powerpoint\WILEY WORK\GILAT\Final Files\ch09\gilat_3e_eq_09_15.jpg"/>
          <p:cNvPicPr>
            <a:picLocks noChangeAspect="1" noChangeArrowheads="1"/>
          </p:cNvPicPr>
          <p:nvPr/>
        </p:nvPicPr>
        <p:blipFill>
          <a:blip r:embed="rId4"/>
          <a:stretch>
            <a:fillRect/>
          </a:stretch>
        </p:blipFill>
        <p:spPr bwMode="auto">
          <a:xfrm>
            <a:off x="725214" y="4124382"/>
            <a:ext cx="6796324" cy="315544"/>
          </a:xfrm>
          <a:prstGeom prst="rect">
            <a:avLst/>
          </a:prstGeom>
          <a:noFill/>
        </p:spPr>
      </p:pic>
    </p:spTree>
    <p:extLst>
      <p:ext uri="{BB962C8B-B14F-4D97-AF65-F5344CB8AC3E}">
        <p14:creationId xmlns:p14="http://schemas.microsoft.com/office/powerpoint/2010/main" val="526047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These conditions yield:</a:t>
                </a:r>
              </a:p>
              <a:p>
                <a:pPr marL="45720" indent="0">
                  <a:buNone/>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𝛼</m:t>
                      </m:r>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𝑓</m:t>
                      </m:r>
                      <m:d>
                        <m:dPr>
                          <m:ctrlPr>
                            <a:rPr lang="en-GB" sz="2000" b="0" i="1" smtClean="0">
                              <a:latin typeface="Cambria Math" panose="02040503050406030204" pitchFamily="18" charset="0"/>
                              <a:ea typeface="Cambria Math" charset="0"/>
                              <a:cs typeface="Cambria Math" charset="0"/>
                            </a:rPr>
                          </m:ctrlPr>
                        </m:dPr>
                        <m:e>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1</m:t>
                              </m:r>
                            </m:sub>
                          </m:sSub>
                        </m:e>
                      </m:d>
                      <m:r>
                        <a:rPr lang="en-GB" sz="2000" b="0" i="1" smtClean="0">
                          <a:latin typeface="Cambria Math" charset="0"/>
                          <a:ea typeface="Cambria Math" charset="0"/>
                          <a:cs typeface="Cambria Math" charset="0"/>
                        </a:rPr>
                        <m:t>,  </m:t>
                      </m:r>
                      <m:r>
                        <a:rPr lang="en-GB" sz="2000" b="0" i="1" smtClean="0">
                          <a:latin typeface="Cambria Math" charset="0"/>
                          <a:ea typeface="Cambria Math" charset="0"/>
                          <a:cs typeface="Cambria Math" charset="0"/>
                        </a:rPr>
                        <m:t>𝛽</m:t>
                      </m:r>
                      <m:r>
                        <a:rPr lang="en-GB" sz="2000" b="0" i="1" smtClean="0">
                          <a:latin typeface="Cambria Math" charset="0"/>
                          <a:ea typeface="Cambria Math" charset="0"/>
                          <a:cs typeface="Cambria Math" charset="0"/>
                        </a:rPr>
                        <m:t>=</m:t>
                      </m:r>
                      <m:f>
                        <m:fPr>
                          <m:ctrlPr>
                            <a:rPr lang="bg-BG" sz="2000" b="0" i="1" smtClean="0">
                              <a:latin typeface="Cambria Math" panose="02040503050406030204" pitchFamily="18" charset="0"/>
                              <a:ea typeface="Cambria Math" charset="0"/>
                              <a:cs typeface="Cambria Math" charset="0"/>
                            </a:rPr>
                          </m:ctrlPr>
                        </m:fPr>
                        <m:num>
                          <m:r>
                            <a:rPr lang="en-GB" sz="2000" b="0" i="1" smtClean="0">
                              <a:latin typeface="Cambria Math" charset="0"/>
                              <a:ea typeface="Cambria Math" charset="0"/>
                              <a:cs typeface="Cambria Math" charset="0"/>
                            </a:rPr>
                            <m:t>𝑓</m:t>
                          </m:r>
                          <m:d>
                            <m:dPr>
                              <m:ctrlPr>
                                <a:rPr lang="en-GB" sz="2000" b="0" i="1" smtClean="0">
                                  <a:latin typeface="Cambria Math" panose="02040503050406030204" pitchFamily="18" charset="0"/>
                                  <a:ea typeface="Cambria Math" charset="0"/>
                                  <a:cs typeface="Cambria Math" charset="0"/>
                                </a:rPr>
                              </m:ctrlPr>
                            </m:dPr>
                            <m:e>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2</m:t>
                                  </m:r>
                                </m:sub>
                              </m:sSub>
                            </m:e>
                          </m:d>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𝑓</m:t>
                          </m:r>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1</m:t>
                              </m:r>
                            </m:sub>
                          </m:sSub>
                          <m:r>
                            <a:rPr lang="en-GB" sz="2000" b="0" i="1" smtClean="0">
                              <a:latin typeface="Cambria Math" charset="0"/>
                              <a:ea typeface="Cambria Math" charset="0"/>
                              <a:cs typeface="Cambria Math" charset="0"/>
                            </a:rPr>
                            <m:t>)</m:t>
                          </m:r>
                        </m:num>
                        <m:den>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2</m:t>
                              </m:r>
                            </m:sub>
                          </m:sSub>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1</m:t>
                              </m:r>
                            </m:sub>
                          </m:sSub>
                        </m:den>
                      </m:f>
                      <m:r>
                        <a:rPr lang="en-GB" sz="2000" b="0" i="1" smtClean="0">
                          <a:latin typeface="Cambria Math" charset="0"/>
                          <a:ea typeface="Cambria Math" charset="0"/>
                          <a:cs typeface="Cambria Math" charset="0"/>
                        </a:rPr>
                        <m:t>,  </m:t>
                      </m:r>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𝛾</m:t>
                      </m:r>
                      <m:r>
                        <a:rPr lang="en-GB" sz="2000" b="0" i="1" smtClean="0">
                          <a:latin typeface="Cambria Math" charset="0"/>
                          <a:ea typeface="Cambria Math" charset="0"/>
                          <a:cs typeface="Cambria Math" charset="0"/>
                        </a:rPr>
                        <m:t>=</m:t>
                      </m:r>
                      <m:f>
                        <m:fPr>
                          <m:ctrlPr>
                            <a:rPr lang="bg-BG" sz="2000" b="0" i="1" smtClean="0">
                              <a:latin typeface="Cambria Math" panose="02040503050406030204" pitchFamily="18" charset="0"/>
                              <a:ea typeface="Cambria Math" charset="0"/>
                              <a:cs typeface="Cambria Math" charset="0"/>
                            </a:rPr>
                          </m:ctrlPr>
                        </m:fPr>
                        <m:num>
                          <m:r>
                            <a:rPr lang="en-GB" sz="2000" b="0" i="1" smtClean="0">
                              <a:latin typeface="Cambria Math" charset="0"/>
                              <a:ea typeface="Cambria Math" charset="0"/>
                              <a:cs typeface="Cambria Math" charset="0"/>
                            </a:rPr>
                            <m:t>𝑓</m:t>
                          </m:r>
                          <m:d>
                            <m:dPr>
                              <m:ctrlPr>
                                <a:rPr lang="en-GB" sz="2000" b="0" i="1" smtClean="0">
                                  <a:latin typeface="Cambria Math" panose="02040503050406030204" pitchFamily="18" charset="0"/>
                                  <a:ea typeface="Cambria Math" charset="0"/>
                                  <a:cs typeface="Cambria Math" charset="0"/>
                                </a:rPr>
                              </m:ctrlPr>
                            </m:dPr>
                            <m:e>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3</m:t>
                                  </m:r>
                                </m:sub>
                              </m:sSub>
                            </m:e>
                          </m:d>
                          <m:r>
                            <a:rPr lang="en-GB" sz="2000" b="0" i="1" smtClean="0">
                              <a:latin typeface="Cambria Math" charset="0"/>
                              <a:ea typeface="Cambria Math" charset="0"/>
                              <a:cs typeface="Cambria Math" charset="0"/>
                            </a:rPr>
                            <m:t>−2</m:t>
                          </m:r>
                          <m:r>
                            <a:rPr lang="en-GB" sz="2000" b="0" i="1" smtClean="0">
                              <a:latin typeface="Cambria Math" charset="0"/>
                              <a:ea typeface="Cambria Math" charset="0"/>
                              <a:cs typeface="Cambria Math" charset="0"/>
                            </a:rPr>
                            <m:t>𝑓</m:t>
                          </m:r>
                          <m:d>
                            <m:dPr>
                              <m:ctrlPr>
                                <a:rPr lang="en-GB" sz="2000" b="0" i="1" smtClean="0">
                                  <a:latin typeface="Cambria Math" panose="02040503050406030204" pitchFamily="18" charset="0"/>
                                  <a:ea typeface="Cambria Math" charset="0"/>
                                  <a:cs typeface="Cambria Math" charset="0"/>
                                </a:rPr>
                              </m:ctrlPr>
                            </m:dPr>
                            <m:e>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2</m:t>
                                  </m:r>
                                </m:sub>
                              </m:sSub>
                            </m:e>
                          </m:d>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𝑓</m:t>
                          </m:r>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1</m:t>
                              </m:r>
                            </m:sub>
                          </m:sSub>
                          <m:r>
                            <a:rPr lang="en-GB" sz="2000" b="0" i="1" smtClean="0">
                              <a:latin typeface="Cambria Math" charset="0"/>
                              <a:ea typeface="Cambria Math" charset="0"/>
                              <a:cs typeface="Cambria Math" charset="0"/>
                            </a:rPr>
                            <m:t>)</m:t>
                          </m:r>
                        </m:num>
                        <m:den>
                          <m:r>
                            <a:rPr lang="en-GB" sz="2000" b="0" i="1" smtClean="0">
                              <a:latin typeface="Cambria Math" charset="0"/>
                              <a:ea typeface="Cambria Math" charset="0"/>
                              <a:cs typeface="Cambria Math" charset="0"/>
                            </a:rPr>
                            <m:t>2</m:t>
                          </m:r>
                          <m:sSup>
                            <m:sSupPr>
                              <m:ctrlPr>
                                <a:rPr lang="en-GB" sz="2000" b="0" i="1" smtClean="0">
                                  <a:latin typeface="Cambria Math" panose="02040503050406030204" pitchFamily="18" charset="0"/>
                                  <a:ea typeface="Cambria Math" charset="0"/>
                                  <a:cs typeface="Cambria Math" charset="0"/>
                                </a:rPr>
                              </m:ctrlPr>
                            </m:sSupPr>
                            <m:e>
                              <m:r>
                                <a:rPr lang="en-GB" sz="2000" b="0" i="1" smtClean="0">
                                  <a:latin typeface="Cambria Math" charset="0"/>
                                  <a:ea typeface="Cambria Math" charset="0"/>
                                  <a:cs typeface="Cambria Math" charset="0"/>
                                </a:rPr>
                                <m:t>h</m:t>
                              </m:r>
                            </m:e>
                            <m:sup>
                              <m:r>
                                <a:rPr lang="en-GB" sz="2000" b="0" i="1" smtClean="0">
                                  <a:latin typeface="Cambria Math" charset="0"/>
                                  <a:ea typeface="Cambria Math" charset="0"/>
                                  <a:cs typeface="Cambria Math" charset="0"/>
                                </a:rPr>
                                <m:t>2</m:t>
                              </m:r>
                            </m:sup>
                          </m:sSup>
                        </m:den>
                      </m:f>
                    </m:oMath>
                  </m:oMathPara>
                </a14:m>
                <a:endParaRPr lang="en-US" sz="2000" dirty="0">
                  <a:latin typeface="Arial" charset="0"/>
                  <a:ea typeface="Arial" charset="0"/>
                  <a:cs typeface="Arial" charset="0"/>
                </a:endParaRP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where </a:t>
                </a:r>
                <a14:m>
                  <m:oMath xmlns:m="http://schemas.openxmlformats.org/officeDocument/2006/math">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f>
                      <m:fPr>
                        <m:ctrlPr>
                          <a:rPr lang="en-GB" sz="2000" b="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num>
                      <m:den>
                        <m:r>
                          <a:rPr lang="en-GB" sz="2000" b="0" i="1" smtClean="0">
                            <a:latin typeface="Cambria Math" charset="0"/>
                            <a:ea typeface="Arial" charset="0"/>
                            <a:cs typeface="Arial" charset="0"/>
                          </a:rPr>
                          <m:t>2</m:t>
                        </m:r>
                      </m:den>
                    </m:f>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Substituting the values for the constants back into Equation (9.15) and integrating </a:t>
                </a:r>
                <a14:m>
                  <m:oMath xmlns:m="http://schemas.openxmlformats.org/officeDocument/2006/math">
                    <m:r>
                      <a:rPr lang="en-GB" sz="2000" b="0" i="1" smtClean="0">
                        <a:latin typeface="Cambria Math" charset="0"/>
                        <a:ea typeface="Arial" charset="0"/>
                        <a:cs typeface="Arial" charset="0"/>
                      </a:rPr>
                      <m:t>𝑝</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over the interval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gives:</a:t>
                </a: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16.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4764" y="4956605"/>
            <a:ext cx="6824645" cy="989574"/>
          </a:xfrm>
          <a:prstGeom prst="rect">
            <a:avLst/>
          </a:prstGeom>
          <a:noFill/>
        </p:spPr>
      </p:pic>
    </p:spTree>
    <p:extLst>
      <p:ext uri="{BB962C8B-B14F-4D97-AF65-F5344CB8AC3E}">
        <p14:creationId xmlns:p14="http://schemas.microsoft.com/office/powerpoint/2010/main" val="1871815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Simpson’s Methods can be extended to a composite form by dividing the interval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into </a:t>
                </a:r>
                <a14:m>
                  <m:oMath xmlns:m="http://schemas.openxmlformats.org/officeDocument/2006/math">
                    <m:r>
                      <a:rPr lang="en-GB" sz="2000" b="0" i="1" smtClean="0">
                        <a:latin typeface="Cambria Math" charset="0"/>
                        <a:ea typeface="Arial" charset="0"/>
                        <a:cs typeface="Arial" charset="0"/>
                      </a:rPr>
                      <m:t>𝑁</m:t>
                    </m:r>
                  </m:oMath>
                </a14:m>
                <a:r>
                  <a:rPr lang="en-US" sz="2000" dirty="0">
                    <a:latin typeface="Arial" charset="0"/>
                    <a:ea typeface="Arial" charset="0"/>
                    <a:cs typeface="Arial" charset="0"/>
                  </a:rPr>
                  <a:t> subintervals of length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527"/>
                </a:stretch>
              </a:blipFill>
            </p:spPr>
            <p:txBody>
              <a:bodyPr/>
              <a:lstStyle/>
              <a:p>
                <a:r>
                  <a:rPr lang="en-US">
                    <a:noFill/>
                  </a:rPr>
                  <a:t> </a:t>
                </a:r>
              </a:p>
            </p:txBody>
          </p:sp>
        </mc:Fallback>
      </mc:AlternateContent>
      <p:pic>
        <p:nvPicPr>
          <p:cNvPr id="4" name="Picture 2" descr="\\172.16.3.215\data4\Graphics\Powerpoint\WILEY WORK\GILAT\Final Files\ch09\gilat_3e_fig_09_15.jpg"/>
          <p:cNvPicPr>
            <a:picLocks noChangeAspect="1" noChangeArrowheads="1"/>
          </p:cNvPicPr>
          <p:nvPr/>
        </p:nvPicPr>
        <p:blipFill>
          <a:blip r:embed="rId3" cstate="print"/>
          <a:srcRect/>
          <a:stretch>
            <a:fillRect/>
          </a:stretch>
        </p:blipFill>
        <p:spPr bwMode="auto">
          <a:xfrm>
            <a:off x="2167311" y="2543724"/>
            <a:ext cx="4804471" cy="3308436"/>
          </a:xfrm>
          <a:prstGeom prst="rect">
            <a:avLst/>
          </a:prstGeom>
          <a:noFill/>
        </p:spPr>
      </p:pic>
    </p:spTree>
    <p:extLst>
      <p:ext uri="{BB962C8B-B14F-4D97-AF65-F5344CB8AC3E}">
        <p14:creationId xmlns:p14="http://schemas.microsoft.com/office/powerpoint/2010/main" val="427946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Since Simpson’s 1/3 Method is applied to two subintervals at a time it is necessary that the total number of subintervals is even. The integral over the whole interval is then written: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9\gilat_3e_eq_09_17.jpg"/>
          <p:cNvPicPr>
            <a:picLocks noChangeAspect="1" noChangeArrowheads="1"/>
          </p:cNvPicPr>
          <p:nvPr/>
        </p:nvPicPr>
        <p:blipFill>
          <a:blip r:embed="rId2"/>
          <a:stretch>
            <a:fillRect/>
          </a:stretch>
        </p:blipFill>
        <p:spPr bwMode="auto">
          <a:xfrm>
            <a:off x="712601" y="2916110"/>
            <a:ext cx="6927461" cy="1944637"/>
          </a:xfrm>
          <a:prstGeom prst="rect">
            <a:avLst/>
          </a:prstGeom>
          <a:noFill/>
        </p:spPr>
      </p:pic>
    </p:spTree>
    <p:extLst>
      <p:ext uri="{BB962C8B-B14F-4D97-AF65-F5344CB8AC3E}">
        <p14:creationId xmlns:p14="http://schemas.microsoft.com/office/powerpoint/2010/main" val="204296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Rewriting Equation (9.16) for two adjacent subintervals of equal length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 where </a:t>
                </a:r>
                <a14:m>
                  <m:oMath xmlns:m="http://schemas.openxmlformats.org/officeDocument/2006/math">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r>
                          <a:rPr lang="en-GB" sz="2000" b="0" i="1" smtClean="0">
                            <a:latin typeface="Cambria Math" charset="0"/>
                            <a:ea typeface="Arial" charset="0"/>
                            <a:cs typeface="Arial" charset="0"/>
                          </a:rPr>
                          <m:t>−1</m:t>
                        </m:r>
                      </m:sub>
                    </m:sSub>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Substituting Equation (9.18) into (9.17) for each of the integrals and collecting similar terms gives the composite Simpson’s 1/3 formula:</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𝑁</m:t>
                    </m:r>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18.jpg"/>
          <p:cNvPicPr>
            <a:picLocks noChangeAspect="1" noChangeArrowheads="1"/>
          </p:cNvPicPr>
          <p:nvPr/>
        </p:nvPicPr>
        <p:blipFill>
          <a:blip r:embed="rId3"/>
          <a:stretch>
            <a:fillRect/>
          </a:stretch>
        </p:blipFill>
        <p:spPr bwMode="auto">
          <a:xfrm>
            <a:off x="649539" y="2061588"/>
            <a:ext cx="6851965" cy="641148"/>
          </a:xfrm>
          <a:prstGeom prst="rect">
            <a:avLst/>
          </a:prstGeom>
          <a:noFill/>
        </p:spPr>
      </p:pic>
      <p:pic>
        <p:nvPicPr>
          <p:cNvPr id="5" name="Picture 2" descr="\\172.16.3.215\data4\Graphics\Powerpoint\WILEY WORK\GILAT\Final Files\ch09\gilat_3e_eq_09_19.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49539" y="4544100"/>
            <a:ext cx="6833826" cy="1186157"/>
          </a:xfrm>
          <a:prstGeom prst="rect">
            <a:avLst/>
          </a:prstGeom>
          <a:noFill/>
        </p:spPr>
      </p:pic>
    </p:spTree>
    <p:extLst>
      <p:ext uri="{BB962C8B-B14F-4D97-AF65-F5344CB8AC3E}">
        <p14:creationId xmlns:p14="http://schemas.microsoft.com/office/powerpoint/2010/main" val="1878322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Simpson’s 3/8 Method:</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 this method a cubic polynomial is used to approximate the integrand. A third order polynomial can be determined using four points. These are the endpoints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4</m:t>
                        </m:r>
                      </m:sub>
                    </m:sSub>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and the two points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3</m:t>
                        </m:r>
                      </m:sub>
                    </m:sSub>
                  </m:oMath>
                </a14:m>
                <a:r>
                  <a:rPr lang="en-US" sz="2000" dirty="0">
                    <a:latin typeface="Arial" charset="0"/>
                    <a:ea typeface="Arial" charset="0"/>
                    <a:cs typeface="Arial" charset="0"/>
                  </a:rPr>
                  <a:t> that divide the interval into three equal sections. </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873"/>
                </a:stretch>
              </a:blipFill>
            </p:spPr>
            <p:txBody>
              <a:bodyPr/>
              <a:lstStyle/>
              <a:p>
                <a:r>
                  <a:rPr lang="en-US">
                    <a:noFill/>
                  </a:rPr>
                  <a:t> </a:t>
                </a:r>
              </a:p>
            </p:txBody>
          </p:sp>
        </mc:Fallback>
      </mc:AlternateContent>
      <p:pic>
        <p:nvPicPr>
          <p:cNvPr id="4" name="Picture 2" descr="\\172.16.3.215\data4\Graphics\Powerpoint\WILEY WORK\GILAT\Final Files\ch09\gilat_3e_fig_09_17.jpg"/>
          <p:cNvPicPr>
            <a:picLocks noChangeAspect="1" noChangeArrowheads="1"/>
          </p:cNvPicPr>
          <p:nvPr/>
        </p:nvPicPr>
        <p:blipFill>
          <a:blip r:embed="rId3" cstate="print"/>
          <a:srcRect/>
          <a:stretch>
            <a:fillRect/>
          </a:stretch>
        </p:blipFill>
        <p:spPr bwMode="auto">
          <a:xfrm>
            <a:off x="2995127" y="3713314"/>
            <a:ext cx="3438082" cy="2616376"/>
          </a:xfrm>
          <a:prstGeom prst="rect">
            <a:avLst/>
          </a:prstGeom>
          <a:noFill/>
        </p:spPr>
      </p:pic>
    </p:spTree>
    <p:extLst>
      <p:ext uri="{BB962C8B-B14F-4D97-AF65-F5344CB8AC3E}">
        <p14:creationId xmlns:p14="http://schemas.microsoft.com/office/powerpoint/2010/main" val="1894744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polynomial can be written in the form:</a:t>
                </a:r>
              </a:p>
              <a:p>
                <a:pPr marL="45720" indent="0">
                  <a:buNone/>
                </a:pP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3</m:t>
                          </m:r>
                        </m:sub>
                      </m:sSub>
                      <m:sSup>
                        <m:sSupPr>
                          <m:ctrlPr>
                            <a:rPr lang="en-US"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3</m:t>
                          </m:r>
                        </m:sup>
                      </m:sSup>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2</m:t>
                          </m:r>
                        </m:sub>
                      </m:sSub>
                      <m:sSup>
                        <m:sSupPr>
                          <m:ctrlPr>
                            <a:rPr lang="en-US"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0</m:t>
                          </m:r>
                        </m:sub>
                      </m:sSub>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0</m:t>
                        </m:r>
                      </m:sub>
                    </m:sSub>
                  </m:oMath>
                </a14:m>
                <a:r>
                  <a:rPr lang="en-US" sz="2000" dirty="0">
                    <a:latin typeface="Arial" charset="0"/>
                    <a:ea typeface="Arial" charset="0"/>
                    <a:cs typeface="Arial" charset="0"/>
                  </a:rPr>
                  <a:t> to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3</m:t>
                        </m:r>
                      </m:sub>
                    </m:sSub>
                  </m:oMath>
                </a14:m>
                <a:r>
                  <a:rPr lang="en-US" sz="2000" dirty="0">
                    <a:latin typeface="Arial" charset="0"/>
                    <a:ea typeface="Arial" charset="0"/>
                    <a:cs typeface="Arial" charset="0"/>
                  </a:rPr>
                  <a:t> are determined from the conditions that the polynomial passes through the points, </a:t>
                </a:r>
                <a14:m>
                  <m:oMath xmlns:m="http://schemas.openxmlformats.org/officeDocument/2006/math">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e>
                    </m:d>
                    <m:r>
                      <a:rPr lang="en-GB" sz="2000" b="0" i="1" smtClean="0">
                        <a:latin typeface="Cambria Math" charset="0"/>
                        <a:ea typeface="Arial" charset="0"/>
                        <a:cs typeface="Arial" charset="0"/>
                      </a:rPr>
                      <m:t>, …, </m:t>
                    </m:r>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4</m:t>
                            </m:r>
                          </m:sub>
                        </m:sSub>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4</m:t>
                            </m:r>
                          </m:sub>
                        </m:sSub>
                      </m:e>
                    </m:d>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Once these constants are determined the polynomial can be easily integrated to give: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20.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61010" y="4537125"/>
            <a:ext cx="7181590" cy="507841"/>
          </a:xfrm>
          <a:prstGeom prst="rect">
            <a:avLst/>
          </a:prstGeom>
          <a:noFill/>
        </p:spPr>
      </p:pic>
    </p:spTree>
    <p:extLst>
      <p:ext uri="{BB962C8B-B14F-4D97-AF65-F5344CB8AC3E}">
        <p14:creationId xmlns:p14="http://schemas.microsoft.com/office/powerpoint/2010/main" val="1203843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 composite form of Simpson’s 3/8 Method can be achieved by dividing the interval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into </a:t>
                </a:r>
                <a14:m>
                  <m:oMath xmlns:m="http://schemas.openxmlformats.org/officeDocument/2006/math">
                    <m:r>
                      <a:rPr lang="en-GB" sz="2000" b="0" i="1" smtClean="0">
                        <a:latin typeface="Cambria Math" charset="0"/>
                        <a:ea typeface="Arial" charset="0"/>
                        <a:cs typeface="Arial" charset="0"/>
                      </a:rPr>
                      <m:t>𝑁</m:t>
                    </m:r>
                  </m:oMath>
                </a14:m>
                <a:r>
                  <a:rPr lang="en-US" sz="2000" dirty="0">
                    <a:latin typeface="Arial" charset="0"/>
                    <a:ea typeface="Arial" charset="0"/>
                    <a:cs typeface="Arial" charset="0"/>
                  </a:rPr>
                  <a:t> subintervals. In general these can have arbitrary width but we concern ourselves with equal </a:t>
                </a:r>
                <a:r>
                  <a:rPr lang="en-US" sz="2000" dirty="0" err="1">
                    <a:latin typeface="Arial" charset="0"/>
                    <a:ea typeface="Arial" charset="0"/>
                    <a:cs typeface="Arial" charset="0"/>
                  </a:rPr>
                  <a:t>spacings</a:t>
                </a:r>
                <a:r>
                  <a:rPr lang="en-US" sz="2000" dirty="0">
                    <a:latin typeface="Arial" charset="0"/>
                    <a:ea typeface="Arial" charset="0"/>
                    <a:cs typeface="Arial" charset="0"/>
                  </a:rPr>
                  <a:t> here.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873"/>
                </a:stretch>
              </a:blipFill>
            </p:spPr>
            <p:txBody>
              <a:bodyPr/>
              <a:lstStyle/>
              <a:p>
                <a:r>
                  <a:rPr lang="en-US">
                    <a:noFill/>
                  </a:rPr>
                  <a:t> </a:t>
                </a:r>
              </a:p>
            </p:txBody>
          </p:sp>
        </mc:Fallback>
      </mc:AlternateContent>
      <p:pic>
        <p:nvPicPr>
          <p:cNvPr id="4" name="Picture 2" descr="\\172.16.3.215\data4\Graphics\Powerpoint\WILEY WORK\GILAT\Final Files\ch09\gilat_3e_fig_09_18.jpg"/>
          <p:cNvPicPr>
            <a:picLocks noChangeAspect="1" noChangeArrowheads="1"/>
          </p:cNvPicPr>
          <p:nvPr/>
        </p:nvPicPr>
        <p:blipFill>
          <a:blip r:embed="rId3" cstate="print"/>
          <a:srcRect/>
          <a:stretch>
            <a:fillRect/>
          </a:stretch>
        </p:blipFill>
        <p:spPr bwMode="auto">
          <a:xfrm>
            <a:off x="2492510" y="2692182"/>
            <a:ext cx="4576090" cy="3456370"/>
          </a:xfrm>
          <a:prstGeom prst="rect">
            <a:avLst/>
          </a:prstGeom>
          <a:noFill/>
        </p:spPr>
      </p:pic>
    </p:spTree>
    <p:extLst>
      <p:ext uri="{BB962C8B-B14F-4D97-AF65-F5344CB8AC3E}">
        <p14:creationId xmlns:p14="http://schemas.microsoft.com/office/powerpoint/2010/main" val="104297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integration in each group of three intervals is done by applying Equation (9.20). The integral over the whole domain is obtained by summing the integrals over the subintervals.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 general (where </a:t>
                </a:r>
                <a14:m>
                  <m:oMath xmlns:m="http://schemas.openxmlformats.org/officeDocument/2006/math">
                    <m:r>
                      <a:rPr lang="en-GB" sz="2000" b="0" i="1" smtClean="0">
                        <a:latin typeface="Cambria Math" charset="0"/>
                        <a:ea typeface="Arial" charset="0"/>
                        <a:cs typeface="Arial" charset="0"/>
                      </a:rPr>
                      <m:t>𝑁</m:t>
                    </m:r>
                  </m:oMath>
                </a14:m>
                <a:r>
                  <a:rPr lang="en-US" sz="2000" dirty="0">
                    <a:latin typeface="Arial" charset="0"/>
                    <a:ea typeface="Arial" charset="0"/>
                    <a:cs typeface="Arial" charset="0"/>
                  </a:rPr>
                  <a:t> is is divisible by 3):</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22.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4764" y="3793338"/>
            <a:ext cx="6398496" cy="923212"/>
          </a:xfrm>
          <a:prstGeom prst="rect">
            <a:avLst/>
          </a:prstGeom>
          <a:noFill/>
        </p:spPr>
      </p:pic>
    </p:spTree>
    <p:extLst>
      <p:ext uri="{BB962C8B-B14F-4D97-AF65-F5344CB8AC3E}">
        <p14:creationId xmlns:p14="http://schemas.microsoft.com/office/powerpoint/2010/main" val="603157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b="1" i="1"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general form of Gauss Quadrature is a weighted sum:</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coefficients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𝑖</m:t>
                        </m:r>
                      </m:sub>
                    </m:sSub>
                  </m:oMath>
                </a14:m>
                <a:r>
                  <a:rPr lang="en-US" sz="2000" dirty="0">
                    <a:latin typeface="Arial" charset="0"/>
                    <a:ea typeface="Arial" charset="0"/>
                    <a:cs typeface="Arial" charset="0"/>
                  </a:rPr>
                  <a:t> are the weights and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oMath>
                </a14:m>
                <a:r>
                  <a:rPr lang="en-US" sz="2000" dirty="0">
                    <a:latin typeface="Arial" charset="0"/>
                    <a:ea typeface="Arial" charset="0"/>
                    <a:cs typeface="Arial" charset="0"/>
                  </a:rPr>
                  <a:t> are specific points in the interval known as Gauss points.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We obtain weights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𝑖</m:t>
                        </m:r>
                      </m:sub>
                    </m:sSub>
                  </m:oMath>
                </a14:m>
                <a:r>
                  <a:rPr lang="en-US" sz="2000" dirty="0">
                    <a:latin typeface="Arial" charset="0"/>
                    <a:ea typeface="Arial" charset="0"/>
                    <a:cs typeface="Arial" charset="0"/>
                  </a:rPr>
                  <a:t> and abscissae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oMath>
                </a14:m>
                <a:r>
                  <a:rPr lang="en-US" sz="2000" dirty="0">
                    <a:latin typeface="Arial" charset="0"/>
                    <a:ea typeface="Arial" charset="0"/>
                    <a:cs typeface="Arial" charset="0"/>
                  </a:rPr>
                  <a:t> that make Equation (9.23) exact for polynomials</a:t>
                </a:r>
                <a14:m>
                  <m:oMath xmlns:m="http://schemas.openxmlformats.org/officeDocument/2006/math">
                    <m:sSup>
                      <m:sSupPr>
                        <m:ctrlPr>
                          <a:rPr lang="en-US" sz="2000" i="1" dirty="0" smtClean="0">
                            <a:latin typeface="Cambria Math" panose="02040503050406030204" pitchFamily="18" charset="0"/>
                            <a:ea typeface="Arial" charset="0"/>
                            <a:cs typeface="Arial" charset="0"/>
                          </a:rPr>
                        </m:ctrlPr>
                      </m:sSupPr>
                      <m:e>
                        <m:r>
                          <a:rPr lang="en-GB" sz="2000" b="0" i="1" dirty="0" smtClean="0">
                            <a:latin typeface="Cambria Math" charset="0"/>
                            <a:ea typeface="Arial" charset="0"/>
                            <a:cs typeface="Arial" charset="0"/>
                          </a:rPr>
                          <m:t>  </m:t>
                        </m:r>
                        <m:r>
                          <a:rPr lang="en-GB" sz="2000" b="0" i="1" dirty="0" smtClean="0">
                            <a:latin typeface="Cambria Math" charset="0"/>
                            <a:ea typeface="Arial" charset="0"/>
                            <a:cs typeface="Arial" charset="0"/>
                          </a:rPr>
                          <m:t>𝑥</m:t>
                        </m:r>
                      </m:e>
                      <m:sup>
                        <m:r>
                          <a:rPr lang="en-GB" sz="2000" b="0" i="1" dirty="0" smtClean="0">
                            <a:latin typeface="Cambria Math" charset="0"/>
                            <a:ea typeface="Arial" charset="0"/>
                            <a:cs typeface="Arial" charset="0"/>
                          </a:rPr>
                          <m:t>0</m:t>
                        </m:r>
                      </m:sup>
                    </m:sSup>
                    <m:r>
                      <a:rPr lang="en-GB" sz="2000" b="0" i="1" dirty="0" smtClean="0">
                        <a:latin typeface="Cambria Math" charset="0"/>
                        <a:ea typeface="Arial" charset="0"/>
                        <a:cs typeface="Arial" charset="0"/>
                      </a:rPr>
                      <m:t>, </m:t>
                    </m:r>
                    <m:sSup>
                      <m:sSupPr>
                        <m:ctrlPr>
                          <a:rPr lang="en-GB" sz="2000" b="0" i="1" dirty="0" smtClean="0">
                            <a:latin typeface="Cambria Math" panose="02040503050406030204" pitchFamily="18" charset="0"/>
                            <a:ea typeface="Arial" charset="0"/>
                            <a:cs typeface="Arial" charset="0"/>
                          </a:rPr>
                        </m:ctrlPr>
                      </m:sSupPr>
                      <m:e>
                        <m:r>
                          <a:rPr lang="en-GB" sz="2000" b="0" i="1" dirty="0" smtClean="0">
                            <a:latin typeface="Cambria Math" charset="0"/>
                            <a:ea typeface="Arial" charset="0"/>
                            <a:cs typeface="Arial" charset="0"/>
                          </a:rPr>
                          <m:t>𝑥</m:t>
                        </m:r>
                      </m:e>
                      <m:sup>
                        <m:r>
                          <a:rPr lang="en-GB" sz="2000" b="0" i="1" dirty="0" smtClean="0">
                            <a:latin typeface="Cambria Math" charset="0"/>
                            <a:ea typeface="Arial" charset="0"/>
                            <a:cs typeface="Arial" charset="0"/>
                          </a:rPr>
                          <m:t>1</m:t>
                        </m:r>
                      </m:sup>
                    </m:sSup>
                    <m:r>
                      <a:rPr lang="en-GB" sz="2000" b="0" i="1" dirty="0" smtClean="0">
                        <a:latin typeface="Cambria Math" charset="0"/>
                        <a:ea typeface="Arial" charset="0"/>
                        <a:cs typeface="Arial" charset="0"/>
                      </a:rPr>
                      <m:t>, </m:t>
                    </m:r>
                    <m:sSup>
                      <m:sSupPr>
                        <m:ctrlPr>
                          <a:rPr lang="en-GB" sz="2000" b="0" i="1" dirty="0" smtClean="0">
                            <a:latin typeface="Cambria Math" panose="02040503050406030204" pitchFamily="18" charset="0"/>
                            <a:ea typeface="Arial" charset="0"/>
                            <a:cs typeface="Arial" charset="0"/>
                          </a:rPr>
                        </m:ctrlPr>
                      </m:sSupPr>
                      <m:e>
                        <m:r>
                          <a:rPr lang="en-GB" sz="2000" b="0" i="1" dirty="0" smtClean="0">
                            <a:latin typeface="Cambria Math" charset="0"/>
                            <a:ea typeface="Arial" charset="0"/>
                            <a:cs typeface="Arial" charset="0"/>
                          </a:rPr>
                          <m:t>𝑥</m:t>
                        </m:r>
                      </m:e>
                      <m:sup>
                        <m:r>
                          <a:rPr lang="en-GB" sz="2000" b="0" i="1" dirty="0" smtClean="0">
                            <a:latin typeface="Cambria Math" charset="0"/>
                            <a:ea typeface="Arial" charset="0"/>
                            <a:cs typeface="Arial" charset="0"/>
                          </a:rPr>
                          <m:t>2</m:t>
                        </m:r>
                      </m:sup>
                    </m:sSup>
                    <m:r>
                      <a:rPr lang="en-GB" sz="2000" b="0" i="1" dirty="0" smtClean="0">
                        <a:latin typeface="Cambria Math" charset="0"/>
                        <a:ea typeface="Arial" charset="0"/>
                        <a:cs typeface="Arial" charset="0"/>
                      </a:rPr>
                      <m:t>, …</m:t>
                    </m:r>
                  </m:oMath>
                </a14:m>
                <a:r>
                  <a:rPr lang="en-US" sz="2000" dirty="0">
                    <a:latin typeface="Arial" charset="0"/>
                    <a:ea typeface="Arial" charset="0"/>
                    <a:cs typeface="Arial" charset="0"/>
                  </a:rPr>
                  <a:t>. The hope is that because these will yield exact results for polynomials they can then be used for other functions that are well approximated by polynomials.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23.jpg"/>
          <p:cNvPicPr>
            <a:picLocks noChangeAspect="1" noChangeArrowheads="1"/>
          </p:cNvPicPr>
          <p:nvPr/>
        </p:nvPicPr>
        <p:blipFill>
          <a:blip r:embed="rId3"/>
          <a:stretch>
            <a:fillRect/>
          </a:stretch>
        </p:blipFill>
        <p:spPr bwMode="auto">
          <a:xfrm>
            <a:off x="687375" y="2323527"/>
            <a:ext cx="5528510" cy="695013"/>
          </a:xfrm>
          <a:prstGeom prst="rect">
            <a:avLst/>
          </a:prstGeom>
          <a:noFill/>
        </p:spPr>
      </p:pic>
    </p:spTree>
    <p:extLst>
      <p:ext uri="{BB962C8B-B14F-4D97-AF65-F5344CB8AC3E}">
        <p14:creationId xmlns:p14="http://schemas.microsoft.com/office/powerpoint/2010/main" val="62666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Background:</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Integration is frequently encountered in problems in engineering and science. For example the length of a curve between points </a:t>
                </a:r>
                <a14:m>
                  <m:oMath xmlns:m="http://schemas.openxmlformats.org/officeDocument/2006/math">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is given by:</a:t>
                </a:r>
              </a:p>
              <a:p>
                <a:pPr marL="45720" indent="0">
                  <a:buNone/>
                </a:pPr>
                <a14:m>
                  <m:oMathPara xmlns:m="http://schemas.openxmlformats.org/officeDocument/2006/math">
                    <m:oMathParaPr>
                      <m:jc m:val="centerGroup"/>
                    </m:oMathParaPr>
                    <m:oMath xmlns:m="http://schemas.openxmlformats.org/officeDocument/2006/math">
                      <m:r>
                        <a:rPr lang="en-GB" sz="2000" b="0" i="1" smtClean="0">
                          <a:latin typeface="Cambria Math" charset="0"/>
                          <a:ea typeface="Arial" charset="0"/>
                          <a:cs typeface="Arial" charset="0"/>
                        </a:rPr>
                        <m:t>𝐿</m:t>
                      </m:r>
                      <m:r>
                        <a:rPr lang="en-GB" sz="2000" b="0" i="1" smtClean="0">
                          <a:latin typeface="Cambria Math" charset="0"/>
                          <a:ea typeface="Arial" charset="0"/>
                          <a:cs typeface="Arial" charset="0"/>
                        </a:rPr>
                        <m:t>=</m:t>
                      </m:r>
                      <m:nary>
                        <m:naryPr>
                          <m:ctrlPr>
                            <a:rPr lang="is-IS" sz="2000" b="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𝑎</m:t>
                          </m:r>
                        </m:sub>
                        <m:sup>
                          <m:r>
                            <a:rPr lang="en-GB" sz="2000" b="0" i="1" smtClean="0">
                              <a:latin typeface="Cambria Math" charset="0"/>
                              <a:ea typeface="Arial" charset="0"/>
                              <a:cs typeface="Arial" charset="0"/>
                            </a:rPr>
                            <m:t>𝑏</m:t>
                          </m:r>
                        </m:sup>
                        <m:e>
                          <m:rad>
                            <m:radPr>
                              <m:degHide m:val="on"/>
                              <m:ctrlPr>
                                <a:rPr lang="is-IS" sz="2000" b="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1+</m:t>
                              </m:r>
                              <m:sSup>
                                <m:sSupPr>
                                  <m:ctrlPr>
                                    <a:rPr lang="en-GB" sz="2000" b="0" i="1" smtClean="0">
                                      <a:latin typeface="Cambria Math" panose="02040503050406030204" pitchFamily="18" charset="0"/>
                                      <a:ea typeface="Arial" charset="0"/>
                                      <a:cs typeface="Arial" charset="0"/>
                                    </a:rPr>
                                  </m:ctrlPr>
                                </m:sSupPr>
                                <m:e>
                                  <m:sSup>
                                    <m:sSupPr>
                                      <m:ctrlPr>
                                        <a:rPr lang="en-GB" sz="2000" i="1">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m:t>
                                      </m:r>
                                      <m:r>
                                        <a:rPr lang="en-GB" sz="2000" i="1">
                                          <a:latin typeface="Cambria Math" charset="0"/>
                                          <a:ea typeface="Arial" charset="0"/>
                                          <a:cs typeface="Arial" charset="0"/>
                                        </a:rPr>
                                        <m:t>𝑓</m:t>
                                      </m:r>
                                    </m:e>
                                    <m:sup>
                                      <m:r>
                                        <a:rPr lang="en-GB" sz="2000" i="1">
                                          <a:latin typeface="Cambria Math" charset="0"/>
                                          <a:ea typeface="Arial" charset="0"/>
                                          <a:cs typeface="Arial" charset="0"/>
                                        </a:rPr>
                                        <m:t>′</m:t>
                                      </m:r>
                                    </m:sup>
                                  </m:sSup>
                                  <m:d>
                                    <m:dPr>
                                      <m:ctrlPr>
                                        <a:rPr lang="en-GB" sz="2000" i="1">
                                          <a:latin typeface="Cambria Math" panose="02040503050406030204" pitchFamily="18" charset="0"/>
                                          <a:ea typeface="Arial" charset="0"/>
                                          <a:cs typeface="Arial" charset="0"/>
                                        </a:rPr>
                                      </m:ctrlPr>
                                    </m:dPr>
                                    <m:e>
                                      <m:r>
                                        <a:rPr lang="en-GB" sz="2000" i="1">
                                          <a:latin typeface="Cambria Math" charset="0"/>
                                          <a:ea typeface="Arial" charset="0"/>
                                          <a:cs typeface="Arial" charset="0"/>
                                        </a:rPr>
                                        <m:t>𝑥</m:t>
                                      </m:r>
                                    </m:e>
                                  </m:d>
                                  <m:r>
                                    <a:rPr lang="en-GB" sz="2000" i="1">
                                      <a:latin typeface="Cambria Math" charset="0"/>
                                      <a:ea typeface="Arial" charset="0"/>
                                      <a:cs typeface="Arial" charset="0"/>
                                    </a:rPr>
                                    <m:t>)</m:t>
                                  </m:r>
                                </m:e>
                                <m:sup>
                                  <m:r>
                                    <a:rPr lang="en-GB" sz="2000" b="0" i="1" smtClean="0">
                                      <a:latin typeface="Cambria Math" charset="0"/>
                                      <a:ea typeface="Arial" charset="0"/>
                                      <a:cs typeface="Arial" charset="0"/>
                                    </a:rPr>
                                    <m:t>2</m:t>
                                  </m:r>
                                </m:sup>
                              </m:sSup>
                            </m:e>
                          </m:rad>
                        </m:e>
                      </m:nary>
                      <m:r>
                        <a:rPr lang="en-GB" sz="2000" b="0" i="1" smtClean="0">
                          <a:latin typeface="Cambria Math" charset="0"/>
                          <a:ea typeface="Arial" charset="0"/>
                          <a:cs typeface="Arial" charset="0"/>
                        </a:rPr>
                        <m:t>𝑑𝑥</m:t>
                      </m:r>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5" name="Picture 2" descr="\\172.16.3.215\data4\Graphics\Powerpoint\WILEY WORK\GILAT\Final Files\ch09\gilat_3e_fig_09_1.jpg"/>
          <p:cNvPicPr>
            <a:picLocks noChangeAspect="1" noChangeArrowheads="1"/>
          </p:cNvPicPr>
          <p:nvPr/>
        </p:nvPicPr>
        <p:blipFill>
          <a:blip r:embed="rId3" cstate="print"/>
          <a:srcRect/>
          <a:stretch>
            <a:fillRect/>
          </a:stretch>
        </p:blipFill>
        <p:spPr bwMode="auto">
          <a:xfrm>
            <a:off x="2985247" y="3391827"/>
            <a:ext cx="3668527" cy="2746032"/>
          </a:xfrm>
          <a:prstGeom prst="rect">
            <a:avLst/>
          </a:prstGeom>
          <a:noFill/>
        </p:spPr>
      </p:pic>
    </p:spTree>
    <p:extLst>
      <p:ext uri="{BB962C8B-B14F-4D97-AF65-F5344CB8AC3E}">
        <p14:creationId xmlns:p14="http://schemas.microsoft.com/office/powerpoint/2010/main" val="446340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b="1" i="1"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Beginning with the domain </a:t>
                </a:r>
                <a14:m>
                  <m:oMath xmlns:m="http://schemas.openxmlformats.org/officeDocument/2006/math">
                    <m:r>
                      <a:rPr lang="en-GB" sz="2000" b="0" i="1" smtClean="0">
                        <a:latin typeface="Cambria Math" charset="0"/>
                        <a:ea typeface="Arial" charset="0"/>
                        <a:cs typeface="Arial" charset="0"/>
                      </a:rPr>
                      <m:t>[−1, 1]</m:t>
                    </m:r>
                  </m:oMath>
                </a14:m>
                <a:r>
                  <a:rPr lang="en-US" sz="2000" dirty="0">
                    <a:latin typeface="Arial" charset="0"/>
                    <a:ea typeface="Arial" charset="0"/>
                    <a:cs typeface="Arial" charset="0"/>
                  </a:rPr>
                  <a:t> the form of Gauss quadrature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We now force Equation (9.24) to be exact for the cases where</a:t>
                </a:r>
                <a:br>
                  <a:rPr lang="en-US" sz="2000" dirty="0">
                    <a:latin typeface="Arial" charset="0"/>
                    <a:ea typeface="Arial" charset="0"/>
                    <a:cs typeface="Arial" charset="0"/>
                  </a:rPr>
                </a:br>
                <a:r>
                  <a:rPr lang="en-US" sz="2000" dirty="0">
                    <a:latin typeface="Arial" charset="0"/>
                    <a:ea typeface="Arial" charset="0"/>
                    <a:cs typeface="Arial" charset="0"/>
                  </a:rPr>
                  <a:t>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=1, </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 </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 </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3</m:t>
                        </m:r>
                      </m:sup>
                    </m:sSup>
                  </m:oMath>
                </a14:m>
                <a:r>
                  <a:rPr lang="en-US" sz="2000" dirty="0">
                    <a:latin typeface="Arial" charset="0"/>
                    <a:ea typeface="Arial" charset="0"/>
                    <a:cs typeface="Arial" charset="0"/>
                  </a:rPr>
                  <a:t>, </a:t>
                </a:r>
                <a:r>
                  <a:rPr lang="is-IS" sz="2000" dirty="0">
                    <a:latin typeface="Arial" charset="0"/>
                    <a:ea typeface="Arial" charset="0"/>
                    <a:cs typeface="Arial" charset="0"/>
                  </a:rPr>
                  <a:t>… . The number of cases that have to be considered depends on </a:t>
                </a:r>
                <a14:m>
                  <m:oMath xmlns:m="http://schemas.openxmlformats.org/officeDocument/2006/math">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For example when </a:t>
                </a:r>
                <a14:m>
                  <m:oMath xmlns:m="http://schemas.openxmlformats.org/officeDocument/2006/math">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=2</m:t>
                    </m:r>
                  </m:oMath>
                </a14:m>
                <a:r>
                  <a:rPr lang="en-US" sz="2000" dirty="0">
                    <a:latin typeface="Arial" charset="0"/>
                    <a:ea typeface="Arial" charset="0"/>
                    <a:cs typeface="Arial" charset="0"/>
                  </a:rPr>
                  <a:t> we need to determine four values: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291"/>
                </a:stretch>
              </a:blipFill>
            </p:spPr>
            <p:txBody>
              <a:bodyPr/>
              <a:lstStyle/>
              <a:p>
                <a:r>
                  <a:rPr lang="en-US">
                    <a:noFill/>
                  </a:rPr>
                  <a:t> </a:t>
                </a:r>
              </a:p>
            </p:txBody>
          </p:sp>
        </mc:Fallback>
      </mc:AlternateContent>
      <p:pic>
        <p:nvPicPr>
          <p:cNvPr id="4" name="Picture 2" descr="\\172.16.3.215\data4\Graphics\Powerpoint\WILEY WORK\GILAT\Final Files\ch09\gilat_3e_eq_09_24.jpg"/>
          <p:cNvPicPr>
            <a:picLocks noChangeAspect="1" noChangeArrowheads="1"/>
          </p:cNvPicPr>
          <p:nvPr/>
        </p:nvPicPr>
        <p:blipFill>
          <a:blip r:embed="rId3"/>
          <a:stretch>
            <a:fillRect/>
          </a:stretch>
        </p:blipFill>
        <p:spPr bwMode="auto">
          <a:xfrm>
            <a:off x="662151" y="2373770"/>
            <a:ext cx="5427363" cy="639653"/>
          </a:xfrm>
          <a:prstGeom prst="rect">
            <a:avLst/>
          </a:prstGeom>
          <a:noFill/>
        </p:spPr>
      </p:pic>
      <p:pic>
        <p:nvPicPr>
          <p:cNvPr id="5" name="Picture 2" descr="\\172.16.3.215\data4\Graphics\Powerpoint\WILEY WORK\GILAT\Final Files\ch09\gilat_3e_eq_09_25.jpg"/>
          <p:cNvPicPr>
            <a:picLocks noChangeAspect="1" noChangeArrowheads="1"/>
          </p:cNvPicPr>
          <p:nvPr/>
        </p:nvPicPr>
        <p:blipFill>
          <a:blip r:embed="rId4"/>
          <a:stretch>
            <a:fillRect/>
          </a:stretch>
        </p:blipFill>
        <p:spPr bwMode="auto">
          <a:xfrm>
            <a:off x="662151" y="4812043"/>
            <a:ext cx="5906034" cy="518887"/>
          </a:xfrm>
          <a:prstGeom prst="rect">
            <a:avLst/>
          </a:prstGeom>
          <a:noFill/>
        </p:spPr>
      </p:pic>
    </p:spTree>
    <p:extLst>
      <p:ext uri="{BB962C8B-B14F-4D97-AF65-F5344CB8AC3E}">
        <p14:creationId xmlns:p14="http://schemas.microsoft.com/office/powerpoint/2010/main" val="1132791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 four constants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2</m:t>
                        </m:r>
                      </m:sub>
                    </m:sSub>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oMath>
                </a14:m>
                <a:r>
                  <a:rPr lang="en-US" sz="2000" dirty="0">
                    <a:latin typeface="Arial" charset="0"/>
                    <a:ea typeface="Arial" charset="0"/>
                    <a:cs typeface="Arial" charset="0"/>
                  </a:rPr>
                  <a:t> are determined by enforcing Equation (9.25) to be exact when applied to the following four cases: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Case 1: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=1</m:t>
                    </m:r>
                  </m:oMath>
                </a14:m>
                <a:r>
                  <a:rPr lang="en-US" sz="2000" dirty="0">
                    <a:latin typeface="Arial" charset="0"/>
                    <a:ea typeface="Arial" charset="0"/>
                    <a:cs typeface="Arial" charset="0"/>
                  </a:rPr>
                  <a:t>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1</m:t>
                            </m:r>
                          </m:e>
                        </m:d>
                        <m:r>
                          <a:rPr lang="en-GB" sz="2000" b="0" i="1" smtClean="0">
                            <a:latin typeface="Cambria Math" charset="0"/>
                            <a:ea typeface="Arial" charset="0"/>
                            <a:cs typeface="Arial" charset="0"/>
                          </a:rPr>
                          <m:t>𝑑𝑥</m:t>
                        </m:r>
                        <m:r>
                          <a:rPr lang="en-GB" sz="2000" b="0" i="1" smtClean="0">
                            <a:latin typeface="Cambria Math" charset="0"/>
                            <a:ea typeface="Arial" charset="0"/>
                            <a:cs typeface="Arial" charset="0"/>
                          </a:rPr>
                          <m:t>=2=</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2</m:t>
                            </m:r>
                          </m:sub>
                        </m:sSub>
                      </m:e>
                    </m:nary>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Case 2: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oMath>
                </a14:m>
                <a:r>
                  <a:rPr lang="en-US" sz="2000" dirty="0">
                    <a:latin typeface="Arial" charset="0"/>
                    <a:ea typeface="Arial" charset="0"/>
                    <a:cs typeface="Arial" charset="0"/>
                  </a:rPr>
                  <a:t>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r>
                          <a:rPr lang="en-GB" sz="2000" b="0" i="1" smtClean="0">
                            <a:latin typeface="Cambria Math" charset="0"/>
                            <a:ea typeface="Arial" charset="0"/>
                            <a:cs typeface="Arial" charset="0"/>
                          </a:rPr>
                          <m:t>𝑥𝑑𝑥</m:t>
                        </m:r>
                        <m:r>
                          <a:rPr lang="en-GB" sz="2000" b="0" i="1" smtClean="0">
                            <a:latin typeface="Cambria Math" charset="0"/>
                            <a:ea typeface="Arial" charset="0"/>
                            <a:cs typeface="Arial" charset="0"/>
                          </a:rPr>
                          <m:t>=0=</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2</m:t>
                            </m:r>
                          </m:sub>
                        </m:sSub>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e>
                    </m:nary>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Case 3: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oMath>
                </a14:m>
                <a:r>
                  <a:rPr lang="en-US" sz="2000" dirty="0">
                    <a:latin typeface="Arial" charset="0"/>
                    <a:ea typeface="Arial" charset="0"/>
                    <a:cs typeface="Arial" charset="0"/>
                  </a:rPr>
                  <a:t>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sSup>
                          <m:sSupPr>
                            <m:ctrlPr>
                              <a:rPr lang="is-IS" sz="200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𝑑𝑥</m:t>
                        </m:r>
                        <m:r>
                          <a:rPr lang="en-GB" sz="2000" b="0" i="1" smtClean="0">
                            <a:latin typeface="Cambria Math" charset="0"/>
                            <a:ea typeface="Arial" charset="0"/>
                            <a:cs typeface="Arial" charset="0"/>
                          </a:rPr>
                          <m:t>=</m:t>
                        </m:r>
                        <m:f>
                          <m:fPr>
                            <m:ctrlPr>
                              <a:rPr lang="bg-BG" sz="2000" b="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2</m:t>
                            </m:r>
                          </m:num>
                          <m:den>
                            <m:r>
                              <a:rPr lang="en-GB" sz="2000" b="0" i="1" smtClean="0">
                                <a:latin typeface="Cambria Math" charset="0"/>
                                <a:ea typeface="Arial" charset="0"/>
                                <a:cs typeface="Arial" charset="0"/>
                              </a:rPr>
                              <m:t>3</m:t>
                            </m:r>
                          </m:den>
                        </m:f>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sSubSup>
                          <m:sSubSupPr>
                            <m:ctrlPr>
                              <a:rPr lang="en-US" sz="2000" b="0" i="1" smtClean="0">
                                <a:latin typeface="Cambria Math" panose="02040503050406030204" pitchFamily="18" charset="0"/>
                                <a:ea typeface="Arial" charset="0"/>
                                <a:cs typeface="Arial" charset="0"/>
                              </a:rPr>
                            </m:ctrlPr>
                          </m:sSubSup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2</m:t>
                            </m:r>
                          </m:sup>
                        </m:sSubSup>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2</m:t>
                            </m:r>
                          </m:sub>
                        </m:sSub>
                        <m:sSubSup>
                          <m:sSubSupPr>
                            <m:ctrlPr>
                              <a:rPr lang="en-US" sz="2000" b="0" i="1" smtClean="0">
                                <a:latin typeface="Cambria Math" panose="02040503050406030204" pitchFamily="18" charset="0"/>
                                <a:ea typeface="Arial" charset="0"/>
                                <a:cs typeface="Arial" charset="0"/>
                              </a:rPr>
                            </m:ctrlPr>
                          </m:sSubSup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up>
                            <m:r>
                              <a:rPr lang="en-GB" sz="2000" b="0" i="1" smtClean="0">
                                <a:latin typeface="Cambria Math" charset="0"/>
                                <a:ea typeface="Arial" charset="0"/>
                                <a:cs typeface="Arial" charset="0"/>
                              </a:rPr>
                              <m:t>2</m:t>
                            </m:r>
                          </m:sup>
                        </m:sSubSup>
                      </m:e>
                    </m:nary>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Case 4: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3</m:t>
                        </m:r>
                      </m:sup>
                    </m:sSup>
                  </m:oMath>
                </a14:m>
                <a:r>
                  <a:rPr lang="en-US" sz="2000" dirty="0">
                    <a:latin typeface="Arial" charset="0"/>
                    <a:ea typeface="Arial" charset="0"/>
                    <a:cs typeface="Arial" charset="0"/>
                  </a:rPr>
                  <a:t>	</a:t>
                </a:r>
                <a14:m>
                  <m:oMath xmlns:m="http://schemas.openxmlformats.org/officeDocument/2006/math">
                    <m:nary>
                      <m:naryPr>
                        <m:ctrlPr>
                          <a:rPr lang="is-IS" sz="2000" i="1">
                            <a:latin typeface="Cambria Math" panose="02040503050406030204" pitchFamily="18" charset="0"/>
                            <a:ea typeface="Arial" charset="0"/>
                            <a:cs typeface="Arial" charset="0"/>
                          </a:rPr>
                        </m:ctrlPr>
                      </m:naryPr>
                      <m:sub>
                        <m:r>
                          <m:rPr>
                            <m:brk m:alnAt="23"/>
                          </m:rPr>
                          <a:rPr lang="en-GB" sz="2000" i="1">
                            <a:latin typeface="Cambria Math" charset="0"/>
                            <a:ea typeface="Arial" charset="0"/>
                            <a:cs typeface="Arial" charset="0"/>
                          </a:rPr>
                          <m:t>−</m:t>
                        </m:r>
                        <m:r>
                          <a:rPr lang="en-GB" sz="2000" i="1">
                            <a:latin typeface="Cambria Math" charset="0"/>
                            <a:ea typeface="Arial" charset="0"/>
                            <a:cs typeface="Arial" charset="0"/>
                          </a:rPr>
                          <m:t>1</m:t>
                        </m:r>
                      </m:sub>
                      <m:sup>
                        <m:r>
                          <a:rPr lang="en-GB" sz="2000" i="1">
                            <a:latin typeface="Cambria Math" charset="0"/>
                            <a:ea typeface="Arial" charset="0"/>
                            <a:cs typeface="Arial" charset="0"/>
                          </a:rPr>
                          <m:t>1</m:t>
                        </m:r>
                      </m:sup>
                      <m:e>
                        <m:sSup>
                          <m:sSupPr>
                            <m:ctrlPr>
                              <a:rPr lang="is-IS" sz="2000" i="1">
                                <a:latin typeface="Cambria Math" panose="02040503050406030204" pitchFamily="18" charset="0"/>
                                <a:ea typeface="Arial" charset="0"/>
                                <a:cs typeface="Arial" charset="0"/>
                              </a:rPr>
                            </m:ctrlPr>
                          </m:sSupPr>
                          <m:e>
                            <m:r>
                              <a:rPr lang="en-GB" sz="2000" i="1">
                                <a:latin typeface="Cambria Math" charset="0"/>
                                <a:ea typeface="Arial" charset="0"/>
                                <a:cs typeface="Arial" charset="0"/>
                              </a:rPr>
                              <m:t>𝑥</m:t>
                            </m:r>
                          </m:e>
                          <m:sup>
                            <m:r>
                              <a:rPr lang="en-GB" sz="2000" b="0" i="1" smtClean="0">
                                <a:latin typeface="Cambria Math" charset="0"/>
                                <a:ea typeface="Arial" charset="0"/>
                                <a:cs typeface="Arial" charset="0"/>
                              </a:rPr>
                              <m:t>3</m:t>
                            </m:r>
                          </m:sup>
                        </m:sSup>
                        <m:r>
                          <a:rPr lang="en-GB" sz="2000" i="1">
                            <a:latin typeface="Cambria Math" charset="0"/>
                            <a:ea typeface="Arial" charset="0"/>
                            <a:cs typeface="Arial" charset="0"/>
                          </a:rPr>
                          <m:t>𝑑𝑥</m:t>
                        </m:r>
                        <m:r>
                          <a:rPr lang="en-GB" sz="2000" i="1">
                            <a:latin typeface="Cambria Math" charset="0"/>
                            <a:ea typeface="Arial" charset="0"/>
                            <a:cs typeface="Arial" charset="0"/>
                          </a:rPr>
                          <m:t>=0=</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1</m:t>
                            </m:r>
                          </m:sub>
                        </m:sSub>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𝑥</m:t>
                            </m:r>
                          </m:e>
                          <m:sub>
                            <m:r>
                              <a:rPr lang="en-GB" sz="2000" i="1">
                                <a:latin typeface="Cambria Math" charset="0"/>
                                <a:ea typeface="Arial" charset="0"/>
                                <a:cs typeface="Arial" charset="0"/>
                              </a:rPr>
                              <m:t>1</m:t>
                            </m:r>
                          </m:sub>
                          <m:sup>
                            <m:r>
                              <a:rPr lang="en-GB" sz="2000" b="0" i="1" smtClean="0">
                                <a:latin typeface="Cambria Math" charset="0"/>
                                <a:ea typeface="Arial" charset="0"/>
                                <a:cs typeface="Arial" charset="0"/>
                              </a:rPr>
                              <m:t>3</m:t>
                            </m:r>
                          </m:sup>
                        </m:sSubSup>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2</m:t>
                            </m:r>
                          </m:sub>
                        </m:sSub>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𝑥</m:t>
                            </m:r>
                          </m:e>
                          <m:sub>
                            <m:r>
                              <a:rPr lang="en-GB" sz="2000" i="1">
                                <a:latin typeface="Cambria Math" charset="0"/>
                                <a:ea typeface="Arial" charset="0"/>
                                <a:cs typeface="Arial" charset="0"/>
                              </a:rPr>
                              <m:t>2</m:t>
                            </m:r>
                          </m:sub>
                          <m:sup>
                            <m:r>
                              <a:rPr lang="en-GB" sz="2000" b="0" i="1" smtClean="0">
                                <a:latin typeface="Cambria Math" charset="0"/>
                                <a:ea typeface="Arial" charset="0"/>
                                <a:cs typeface="Arial" charset="0"/>
                              </a:rPr>
                              <m:t>3</m:t>
                            </m:r>
                          </m:sup>
                        </m:sSubSup>
                      </m:e>
                    </m:nary>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2079982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is a system of four equations with four unknowns so we can solve for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1</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2</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1</m:t>
                        </m:r>
                      </m:sub>
                    </m:sSub>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2</m:t>
                        </m:r>
                      </m:sub>
                    </m:sSub>
                  </m:oMath>
                </a14:m>
                <a:r>
                  <a:rPr lang="en-US" sz="2000" dirty="0">
                    <a:latin typeface="Arial" charset="0"/>
                    <a:ea typeface="Arial" charset="0"/>
                    <a:cs typeface="Arial" charset="0"/>
                  </a:rPr>
                  <a:t>. However since the equations are nonlinear multiple solutions can exist. A particular solution can be obtained by imposing the condition that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1</m:t>
                        </m:r>
                      </m:sub>
                    </m:sSub>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2</m:t>
                        </m:r>
                      </m:sub>
                    </m:sSub>
                  </m:oMath>
                </a14:m>
                <a:r>
                  <a:rPr lang="en-US" sz="2000" dirty="0">
                    <a:latin typeface="Arial" charset="0"/>
                    <a:ea typeface="Arial" charset="0"/>
                    <a:cs typeface="Arial" charset="0"/>
                  </a:rPr>
                  <a:t> are symmetrically located about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=0</m:t>
                    </m:r>
                  </m:oMath>
                </a14:m>
                <a:r>
                  <a:rPr lang="en-US" sz="2000" dirty="0">
                    <a:latin typeface="Arial" charset="0"/>
                    <a:ea typeface="Arial" charset="0"/>
                    <a:cs typeface="Arial" charset="0"/>
                  </a:rPr>
                  <a:t> </a:t>
                </a:r>
                <a:br>
                  <a:rPr lang="en-US" sz="2000" dirty="0">
                    <a:latin typeface="Arial" charset="0"/>
                    <a:ea typeface="Arial" charset="0"/>
                    <a:cs typeface="Arial" charset="0"/>
                  </a:rPr>
                </a:br>
                <a:r>
                  <a:rPr lang="en-US" sz="2000" dirty="0">
                    <a:latin typeface="Arial" charset="0"/>
                    <a:ea typeface="Arial" charset="0"/>
                    <a:cs typeface="Arial" charset="0"/>
                  </a:rPr>
                  <a:t>i.e.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oMath>
                </a14:m>
                <a:r>
                  <a:rPr lang="en-US" sz="2000" dirty="0">
                    <a:latin typeface="Arial" charset="0"/>
                    <a:ea typeface="Arial" charset="0"/>
                    <a:cs typeface="Arial" charset="0"/>
                  </a:rPr>
                  <a:t>. This requirement implies that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2</m:t>
                        </m:r>
                      </m:sub>
                    </m:sSub>
                  </m:oMath>
                </a14:m>
                <a:r>
                  <a:rPr lang="en-US" sz="2000" dirty="0">
                    <a:latin typeface="Arial" charset="0"/>
                    <a:ea typeface="Arial" charset="0"/>
                    <a:cs typeface="Arial" charset="0"/>
                  </a:rPr>
                  <a:t>. Solving gives:</a:t>
                </a:r>
                <a:br>
                  <a:rPr lang="en-US" sz="2000" dirty="0">
                    <a:latin typeface="Arial" charset="0"/>
                    <a:ea typeface="Arial" charset="0"/>
                    <a:cs typeface="Arial" charset="0"/>
                  </a:rPr>
                </a:b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1</m:t>
                          </m:r>
                        </m:sub>
                      </m:sSub>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2</m:t>
                          </m:r>
                        </m:sub>
                      </m:sSub>
                      <m:r>
                        <a:rPr lang="en-GB" sz="2000" b="0" i="1" smtClean="0">
                          <a:latin typeface="Cambria Math" charset="0"/>
                          <a:ea typeface="Arial" charset="0"/>
                          <a:cs typeface="Arial" charset="0"/>
                        </a:rPr>
                        <m:t>=</m:t>
                      </m:r>
                      <m:r>
                        <a:rPr lang="en-IE" sz="2000" b="0" i="1" smtClean="0">
                          <a:latin typeface="Cambria Math" charset="0"/>
                          <a:ea typeface="Arial" charset="0"/>
                          <a:cs typeface="Arial" charset="0"/>
                        </a:rPr>
                        <m:t>1</m:t>
                      </m:r>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f>
                        <m:fPr>
                          <m:ctrlPr>
                            <a:rPr lang="bg-BG" sz="2000" b="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1</m:t>
                          </m:r>
                        </m:num>
                        <m:den>
                          <m:rad>
                            <m:radPr>
                              <m:degHide m:val="on"/>
                              <m:ctrlPr>
                                <a:rPr lang="bg-BG" sz="2000" b="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3</m:t>
                              </m:r>
                            </m:e>
                          </m:rad>
                        </m:den>
                      </m:f>
                      <m:r>
                        <a:rPr lang="en-GB" sz="2000" b="0" i="1" smtClean="0">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   </m:t>
                          </m:r>
                          <m:r>
                            <a:rPr lang="en-GB" sz="2000" i="1">
                              <a:latin typeface="Cambria Math" charset="0"/>
                              <a:ea typeface="Arial" charset="0"/>
                              <a:cs typeface="Arial" charset="0"/>
                            </a:rPr>
                            <m:t>𝑥</m:t>
                          </m:r>
                        </m:e>
                        <m:sub>
                          <m:r>
                            <a:rPr lang="en-GB" sz="2000" b="0" i="1" smtClean="0">
                              <a:latin typeface="Cambria Math" charset="0"/>
                              <a:ea typeface="Arial" charset="0"/>
                              <a:cs typeface="Arial" charset="0"/>
                            </a:rPr>
                            <m:t>2</m:t>
                          </m:r>
                        </m:sub>
                      </m:sSub>
                      <m:r>
                        <a:rPr lang="en-GB" sz="2000" i="1">
                          <a:latin typeface="Cambria Math" charset="0"/>
                          <a:ea typeface="Arial" charset="0"/>
                          <a:cs typeface="Arial" charset="0"/>
                        </a:rPr>
                        <m:t>=</m:t>
                      </m:r>
                      <m:f>
                        <m:fPr>
                          <m:ctrlPr>
                            <a:rPr lang="bg-BG" sz="2000" i="1">
                              <a:latin typeface="Cambria Math" panose="02040503050406030204" pitchFamily="18" charset="0"/>
                              <a:ea typeface="Arial" charset="0"/>
                              <a:cs typeface="Arial" charset="0"/>
                            </a:rPr>
                          </m:ctrlPr>
                        </m:fPr>
                        <m:num>
                          <m:r>
                            <a:rPr lang="en-GB" sz="2000" i="1">
                              <a:latin typeface="Cambria Math" charset="0"/>
                              <a:ea typeface="Arial" charset="0"/>
                              <a:cs typeface="Arial" charset="0"/>
                            </a:rPr>
                            <m:t>1</m:t>
                          </m:r>
                        </m:num>
                        <m:den>
                          <m:rad>
                            <m:radPr>
                              <m:degHide m:val="on"/>
                              <m:ctrlPr>
                                <a:rPr lang="bg-BG" sz="2000" i="1">
                                  <a:latin typeface="Cambria Math" panose="02040503050406030204" pitchFamily="18" charset="0"/>
                                  <a:ea typeface="Arial" charset="0"/>
                                  <a:cs typeface="Arial" charset="0"/>
                                </a:rPr>
                              </m:ctrlPr>
                            </m:radPr>
                            <m:deg/>
                            <m:e>
                              <m:r>
                                <a:rPr lang="en-GB" sz="2000" i="1">
                                  <a:latin typeface="Cambria Math" charset="0"/>
                                  <a:ea typeface="Arial" charset="0"/>
                                  <a:cs typeface="Arial" charset="0"/>
                                </a:rPr>
                                <m:t>3</m:t>
                              </m:r>
                            </m:e>
                          </m:rad>
                        </m:den>
                      </m:f>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Substituting back into Equation (9.25) gives (for </a:t>
                </a:r>
                <a14:m>
                  <m:oMath xmlns:m="http://schemas.openxmlformats.org/officeDocument/2006/math">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=2</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equation is exact for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=1, </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3</m:t>
                        </m:r>
                      </m:sup>
                    </m:sSup>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455"/>
                </a:stretch>
              </a:blipFill>
            </p:spPr>
            <p:txBody>
              <a:bodyPr/>
              <a:lstStyle/>
              <a:p>
                <a:r>
                  <a:rPr lang="en-US">
                    <a:noFill/>
                  </a:rPr>
                  <a:t> </a:t>
                </a:r>
              </a:p>
            </p:txBody>
          </p:sp>
        </mc:Fallback>
      </mc:AlternateContent>
      <p:pic>
        <p:nvPicPr>
          <p:cNvPr id="4" name="Picture 2" descr="\\172.16.3.215\data4\Graphics\Powerpoint\WILEY WORK\GILAT\Final Files\ch09\gilat_3e_eq_09_26.jpg"/>
          <p:cNvPicPr>
            <a:picLocks noChangeAspect="1" noChangeArrowheads="1"/>
          </p:cNvPicPr>
          <p:nvPr/>
        </p:nvPicPr>
        <p:blipFill>
          <a:blip r:embed="rId3"/>
          <a:stretch>
            <a:fillRect/>
          </a:stretch>
        </p:blipFill>
        <p:spPr bwMode="auto">
          <a:xfrm>
            <a:off x="674763" y="4924128"/>
            <a:ext cx="5989089" cy="641688"/>
          </a:xfrm>
          <a:prstGeom prst="rect">
            <a:avLst/>
          </a:prstGeom>
          <a:noFill/>
        </p:spPr>
      </p:pic>
    </p:spTree>
    <p:extLst>
      <p:ext uri="{BB962C8B-B14F-4D97-AF65-F5344CB8AC3E}">
        <p14:creationId xmlns:p14="http://schemas.microsoft.com/office/powerpoint/2010/main" val="349443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Let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func>
                      <m:funcPr>
                        <m:ctrlPr>
                          <a:rPr lang="en-GB" sz="2000" b="0" i="1" smtClean="0">
                            <a:latin typeface="Cambria Math" panose="02040503050406030204" pitchFamily="18" charset="0"/>
                            <a:ea typeface="Arial" charset="0"/>
                            <a:cs typeface="Arial" charset="0"/>
                          </a:rPr>
                        </m:ctrlPr>
                      </m:funcPr>
                      <m:fName>
                        <m:r>
                          <m:rPr>
                            <m:sty m:val="p"/>
                          </m:rPr>
                          <a:rPr lang="en-GB" sz="2000" b="0" i="0" smtClean="0">
                            <a:latin typeface="Cambria Math" charset="0"/>
                            <a:ea typeface="Arial" charset="0"/>
                            <a:cs typeface="Arial" charset="0"/>
                          </a:rPr>
                          <m:t>cos</m:t>
                        </m:r>
                      </m:fName>
                      <m:e>
                        <m:r>
                          <a:rPr lang="en-GB" sz="2000" b="0" i="1" smtClean="0">
                            <a:latin typeface="Cambria Math" charset="0"/>
                            <a:ea typeface="Arial" charset="0"/>
                            <a:cs typeface="Arial" charset="0"/>
                          </a:rPr>
                          <m:t>𝑥</m:t>
                        </m:r>
                      </m:e>
                    </m:func>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func>
                            <m:funcPr>
                              <m:ctrlPr>
                                <a:rPr lang="en-US" sz="2000" i="1" smtClean="0">
                                  <a:latin typeface="Cambria Math" panose="02040503050406030204" pitchFamily="18" charset="0"/>
                                  <a:ea typeface="Arial" charset="0"/>
                                  <a:cs typeface="Arial" charset="0"/>
                                </a:rPr>
                              </m:ctrlPr>
                            </m:funcPr>
                            <m:fName>
                              <m:r>
                                <m:rPr>
                                  <m:sty m:val="p"/>
                                </m:rPr>
                                <a:rPr lang="en-US" sz="2000" i="0" smtClean="0">
                                  <a:latin typeface="Cambria Math" charset="0"/>
                                  <a:ea typeface="Arial" charset="0"/>
                                  <a:cs typeface="Arial" charset="0"/>
                                </a:rPr>
                                <m:t>cos</m:t>
                              </m:r>
                            </m:fName>
                            <m:e>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𝑑𝑥</m:t>
                              </m:r>
                            </m:e>
                          </m:func>
                          <m:r>
                            <a:rPr lang="en-GB" sz="2000" b="0" i="1" smtClean="0">
                              <a:latin typeface="Cambria Math" charset="0"/>
                              <a:ea typeface="Arial" charset="0"/>
                              <a:cs typeface="Arial" charset="0"/>
                            </a:rPr>
                            <m:t>=</m:t>
                          </m:r>
                          <m:sSubSup>
                            <m:sSubSupPr>
                              <m:ctrlPr>
                                <a:rPr lang="en-US" sz="2000" b="0" i="1" smtClean="0">
                                  <a:latin typeface="Cambria Math" panose="02040503050406030204" pitchFamily="18" charset="0"/>
                                  <a:ea typeface="Arial" charset="0"/>
                                  <a:cs typeface="Arial" charset="0"/>
                                </a:rPr>
                              </m:ctrlPr>
                            </m:sSubSupPr>
                            <m:e>
                              <m:d>
                                <m:dPr>
                                  <m:begChr m:val=""/>
                                  <m:endChr m:val="|"/>
                                  <m:ctrlPr>
                                    <a:rPr lang="hr-HR" sz="2000" b="0" i="1" smtClean="0">
                                      <a:latin typeface="Cambria Math" panose="02040503050406030204" pitchFamily="18" charset="0"/>
                                      <a:ea typeface="Arial" charset="0"/>
                                      <a:cs typeface="Arial" charset="0"/>
                                    </a:rPr>
                                  </m:ctrlPr>
                                </m:dPr>
                                <m:e>
                                  <m:func>
                                    <m:funcPr>
                                      <m:ctrlPr>
                                        <a:rPr lang="en-US" sz="2000" b="0" i="1" smtClean="0">
                                          <a:latin typeface="Cambria Math" panose="02040503050406030204" pitchFamily="18" charset="0"/>
                                          <a:ea typeface="Arial" charset="0"/>
                                          <a:cs typeface="Arial" charset="0"/>
                                        </a:rPr>
                                      </m:ctrlPr>
                                    </m:funcPr>
                                    <m:fName>
                                      <m:r>
                                        <m:rPr>
                                          <m:sty m:val="p"/>
                                        </m:rPr>
                                        <a:rPr lang="en-US" sz="2000" b="0" i="0" smtClean="0">
                                          <a:latin typeface="Cambria Math" charset="0"/>
                                          <a:ea typeface="Arial" charset="0"/>
                                          <a:cs typeface="Arial" charset="0"/>
                                        </a:rPr>
                                        <m:t>sin</m:t>
                                      </m:r>
                                    </m:fName>
                                    <m:e>
                                      <m:r>
                                        <a:rPr lang="en-GB" sz="2000" b="0" i="1" smtClean="0">
                                          <a:latin typeface="Cambria Math" charset="0"/>
                                          <a:ea typeface="Arial" charset="0"/>
                                          <a:cs typeface="Arial" charset="0"/>
                                        </a:rPr>
                                        <m:t>𝑥</m:t>
                                      </m:r>
                                    </m:e>
                                  </m:func>
                                </m:e>
                              </m:d>
                            </m:e>
                            <m:sub>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sSubSup>
                        </m:e>
                      </m:nary>
                      <m:r>
                        <a:rPr lang="en-GB" sz="2000" b="0" i="1" smtClean="0">
                          <a:latin typeface="Cambria Math" charset="0"/>
                          <a:ea typeface="Arial" charset="0"/>
                          <a:cs typeface="Arial" charset="0"/>
                        </a:rPr>
                        <m:t>=</m:t>
                      </m:r>
                      <m:func>
                        <m:funcPr>
                          <m:ctrlPr>
                            <a:rPr lang="en-GB" sz="2000" b="0" i="1" smtClean="0">
                              <a:latin typeface="Cambria Math" panose="02040503050406030204" pitchFamily="18" charset="0"/>
                              <a:ea typeface="Arial" charset="0"/>
                              <a:cs typeface="Arial" charset="0"/>
                            </a:rPr>
                          </m:ctrlPr>
                        </m:funcPr>
                        <m:fName>
                          <m:r>
                            <m:rPr>
                              <m:sty m:val="p"/>
                            </m:rPr>
                            <a:rPr lang="en-GB" sz="2000" b="0" i="0" smtClean="0">
                              <a:latin typeface="Cambria Math" charset="0"/>
                              <a:ea typeface="Arial" charset="0"/>
                              <a:cs typeface="Arial" charset="0"/>
                            </a:rPr>
                            <m:t>sin</m:t>
                          </m:r>
                        </m:fName>
                        <m:e>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1</m:t>
                              </m:r>
                            </m:e>
                          </m:d>
                          <m:r>
                            <a:rPr lang="en-GB" sz="2000" b="0" i="1" smtClean="0">
                              <a:latin typeface="Cambria Math" charset="0"/>
                              <a:ea typeface="Arial" charset="0"/>
                              <a:cs typeface="Arial" charset="0"/>
                            </a:rPr>
                            <m:t>− </m:t>
                          </m:r>
                          <m:func>
                            <m:funcPr>
                              <m:ctrlPr>
                                <a:rPr lang="en-GB" sz="2000" b="0" i="1" smtClean="0">
                                  <a:latin typeface="Cambria Math" panose="02040503050406030204" pitchFamily="18" charset="0"/>
                                  <a:ea typeface="Arial" charset="0"/>
                                  <a:cs typeface="Arial" charset="0"/>
                                </a:rPr>
                              </m:ctrlPr>
                            </m:funcPr>
                            <m:fName>
                              <m:r>
                                <m:rPr>
                                  <m:sty m:val="p"/>
                                </m:rPr>
                                <a:rPr lang="en-GB" sz="2000" b="0" i="0" smtClean="0">
                                  <a:latin typeface="Cambria Math" charset="0"/>
                                  <a:ea typeface="Arial" charset="0"/>
                                  <a:cs typeface="Arial" charset="0"/>
                                </a:rPr>
                                <m:t>sin</m:t>
                              </m:r>
                            </m:fName>
                            <m:e>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−1</m:t>
                                  </m:r>
                                </m:e>
                              </m:d>
                              <m:r>
                                <a:rPr lang="en-GB" sz="2000" b="0" i="1" smtClean="0">
                                  <a:latin typeface="Cambria Math" charset="0"/>
                                  <a:ea typeface="Arial" charset="0"/>
                                  <a:cs typeface="Arial" charset="0"/>
                                </a:rPr>
                                <m:t>=1.68294197</m:t>
                              </m:r>
                            </m:e>
                          </m:func>
                        </m:e>
                      </m:func>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approximate value using Gauss quadrature is:</a:t>
                </a:r>
              </a:p>
              <a:p>
                <a:pPr marL="45720" indent="0">
                  <a:buNone/>
                </a:pP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ea typeface="Arial" charset="0"/>
                              <a:cs typeface="Arial" charset="0"/>
                            </a:rPr>
                          </m:ctrlPr>
                        </m:funcPr>
                        <m:fName>
                          <m:r>
                            <m:rPr>
                              <m:sty m:val="p"/>
                            </m:rPr>
                            <a:rPr lang="en-US" sz="2000" i="0" smtClean="0">
                              <a:latin typeface="Cambria Math" charset="0"/>
                              <a:ea typeface="Arial" charset="0"/>
                              <a:cs typeface="Arial" charset="0"/>
                            </a:rPr>
                            <m:t>cos</m:t>
                          </m:r>
                        </m:fName>
                        <m:e>
                          <m:d>
                            <m:dPr>
                              <m:ctrlPr>
                                <a:rPr lang="is-IS" sz="2000" i="1" smtClean="0">
                                  <a:latin typeface="Cambria Math" panose="02040503050406030204" pitchFamily="18" charset="0"/>
                                  <a:ea typeface="Arial" charset="0"/>
                                  <a:cs typeface="Arial" charset="0"/>
                                </a:rPr>
                              </m:ctrlPr>
                            </m:dPr>
                            <m:e>
                              <m:f>
                                <m:fPr>
                                  <m:ctrlPr>
                                    <a:rPr lang="bg-BG" sz="200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−1</m:t>
                                  </m:r>
                                </m:num>
                                <m:den>
                                  <m:rad>
                                    <m:radPr>
                                      <m:degHide m:val="on"/>
                                      <m:ctrlPr>
                                        <a:rPr lang="bg-BG" sz="200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3</m:t>
                                      </m:r>
                                    </m:e>
                                  </m:rad>
                                </m:den>
                              </m:f>
                            </m:e>
                          </m:d>
                          <m:r>
                            <a:rPr lang="en-GB" sz="2000" b="0" i="1" smtClean="0">
                              <a:latin typeface="Cambria Math" charset="0"/>
                              <a:ea typeface="Arial" charset="0"/>
                              <a:cs typeface="Arial" charset="0"/>
                            </a:rPr>
                            <m:t>+</m:t>
                          </m:r>
                        </m:e>
                      </m:func>
                      <m:func>
                        <m:funcPr>
                          <m:ctrlPr>
                            <a:rPr lang="en-US" sz="2000" i="1">
                              <a:latin typeface="Cambria Math" panose="02040503050406030204" pitchFamily="18" charset="0"/>
                              <a:ea typeface="Arial" charset="0"/>
                              <a:cs typeface="Arial" charset="0"/>
                            </a:rPr>
                          </m:ctrlPr>
                        </m:funcPr>
                        <m:fName>
                          <m:r>
                            <m:rPr>
                              <m:sty m:val="p"/>
                            </m:rPr>
                            <a:rPr lang="en-US" sz="2000">
                              <a:latin typeface="Cambria Math" charset="0"/>
                              <a:ea typeface="Arial" charset="0"/>
                              <a:cs typeface="Arial" charset="0"/>
                            </a:rPr>
                            <m:t>cos</m:t>
                          </m:r>
                        </m:fName>
                        <m:e>
                          <m:d>
                            <m:dPr>
                              <m:ctrlPr>
                                <a:rPr lang="is-IS" sz="2000" i="1">
                                  <a:latin typeface="Cambria Math" panose="02040503050406030204" pitchFamily="18" charset="0"/>
                                  <a:ea typeface="Arial" charset="0"/>
                                  <a:cs typeface="Arial" charset="0"/>
                                </a:rPr>
                              </m:ctrlPr>
                            </m:dPr>
                            <m:e>
                              <m:f>
                                <m:fPr>
                                  <m:ctrlPr>
                                    <a:rPr lang="bg-BG" sz="2000" i="1">
                                      <a:latin typeface="Cambria Math" panose="02040503050406030204" pitchFamily="18" charset="0"/>
                                      <a:ea typeface="Arial" charset="0"/>
                                      <a:cs typeface="Arial" charset="0"/>
                                    </a:rPr>
                                  </m:ctrlPr>
                                </m:fPr>
                                <m:num>
                                  <m:r>
                                    <a:rPr lang="en-GB" sz="2000" i="1">
                                      <a:latin typeface="Cambria Math" charset="0"/>
                                      <a:ea typeface="Arial" charset="0"/>
                                      <a:cs typeface="Arial" charset="0"/>
                                    </a:rPr>
                                    <m:t>1</m:t>
                                  </m:r>
                                </m:num>
                                <m:den>
                                  <m:rad>
                                    <m:radPr>
                                      <m:degHide m:val="on"/>
                                      <m:ctrlPr>
                                        <a:rPr lang="bg-BG" sz="2000" i="1">
                                          <a:latin typeface="Cambria Math" panose="02040503050406030204" pitchFamily="18" charset="0"/>
                                          <a:ea typeface="Arial" charset="0"/>
                                          <a:cs typeface="Arial" charset="0"/>
                                        </a:rPr>
                                      </m:ctrlPr>
                                    </m:radPr>
                                    <m:deg/>
                                    <m:e>
                                      <m:r>
                                        <a:rPr lang="en-GB" sz="2000" i="1">
                                          <a:latin typeface="Cambria Math" charset="0"/>
                                          <a:ea typeface="Arial" charset="0"/>
                                          <a:cs typeface="Arial" charset="0"/>
                                        </a:rPr>
                                        <m:t>3</m:t>
                                      </m:r>
                                    </m:e>
                                  </m:rad>
                                </m:den>
                              </m:f>
                            </m:e>
                          </m:d>
                          <m:r>
                            <a:rPr lang="en-GB" sz="2000" b="0" i="1" smtClean="0">
                              <a:latin typeface="Cambria Math" charset="0"/>
                              <a:ea typeface="Arial" charset="0"/>
                              <a:cs typeface="Arial" charset="0"/>
                            </a:rPr>
                            <m:t>=1.67582366</m:t>
                          </m:r>
                        </m:e>
                      </m:func>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error is within 4.5% of the exact solution.</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659331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accuracy of Gauss quadrature is increased by using a higher value of </a:t>
                </a:r>
                <a14:m>
                  <m:oMath xmlns:m="http://schemas.openxmlformats.org/officeDocument/2006/math">
                    <m:r>
                      <a:rPr lang="en-GB" sz="2000" b="0" i="1" smtClean="0">
                        <a:latin typeface="Cambria Math" charset="0"/>
                        <a:ea typeface="Arial" charset="0"/>
                        <a:cs typeface="Arial" charset="0"/>
                      </a:rPr>
                      <m:t>𝑛</m:t>
                    </m:r>
                  </m:oMath>
                </a14:m>
                <a:r>
                  <a:rPr lang="en-US" sz="2000" dirty="0">
                    <a:latin typeface="Arial" charset="0"/>
                    <a:ea typeface="Arial" charset="0"/>
                    <a:cs typeface="Arial" charset="0"/>
                  </a:rPr>
                  <a:t>. For </a:t>
                </a:r>
                <a14:m>
                  <m:oMath xmlns:m="http://schemas.openxmlformats.org/officeDocument/2006/math">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=3</m:t>
                    </m:r>
                  </m:oMath>
                </a14:m>
                <a:r>
                  <a:rPr lang="en-US" sz="2000" dirty="0">
                    <a:latin typeface="Arial" charset="0"/>
                    <a:ea typeface="Arial" charset="0"/>
                    <a:cs typeface="Arial" charset="0"/>
                  </a:rPr>
                  <a:t> the equation has the form:</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 this case six values have to be determined: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b="0" i="1" smtClean="0">
                            <a:latin typeface="Cambria Math" charset="0"/>
                            <a:ea typeface="Arial" charset="0"/>
                            <a:cs typeface="Arial" charset="0"/>
                          </a:rPr>
                          <m:t>2</m:t>
                        </m:r>
                      </m:sub>
                    </m:sSub>
                    <m:r>
                      <a:rPr lang="en-GB" sz="2000" b="0" i="1" smtClean="0">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b="0" i="1" smtClean="0">
                            <a:latin typeface="Cambria Math" charset="0"/>
                            <a:ea typeface="Arial" charset="0"/>
                            <a:cs typeface="Arial" charset="0"/>
                          </a:rPr>
                          <m:t>3</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 </m:t>
                    </m:r>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r>
                      <a:rPr lang="en-GB" sz="2000" b="0" i="1" smtClean="0">
                        <a:latin typeface="Cambria Math" charset="0"/>
                        <a:ea typeface="Arial" charset="0"/>
                        <a:cs typeface="Arial" charset="0"/>
                      </a:rPr>
                      <m:t>, </m:t>
                    </m:r>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3</m:t>
                        </m:r>
                      </m:sub>
                    </m:sSub>
                    <m:r>
                      <a:rPr lang="en-GB" sz="2000" b="0" i="1" smtClean="0">
                        <a:latin typeface="Cambria Math" charset="0"/>
                        <a:ea typeface="Arial" charset="0"/>
                        <a:cs typeface="Arial" charset="0"/>
                      </a:rPr>
                      <m:t>.</m:t>
                    </m:r>
                  </m:oMath>
                </a14:m>
                <a:endParaRPr lang="en-GB" sz="2000" b="0" dirty="0">
                  <a:latin typeface="Arial" charset="0"/>
                  <a:ea typeface="Arial" charset="0"/>
                  <a:cs typeface="Arial" charset="0"/>
                </a:endParaRPr>
              </a:p>
              <a:p>
                <a:pPr marL="45720" indent="0">
                  <a:buNone/>
                </a:pPr>
                <a:r>
                  <a:rPr lang="en-US" sz="2000" dirty="0">
                    <a:latin typeface="Arial" charset="0"/>
                    <a:ea typeface="Arial" charset="0"/>
                    <a:cs typeface="Arial" charset="0"/>
                  </a:rPr>
                  <a:t>The values are determined as before by forcing Equation (9.28) to be exact when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=1, </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 …, </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5</m:t>
                        </m:r>
                      </m:sup>
                    </m:sSup>
                  </m:oMath>
                </a14:m>
                <a:r>
                  <a:rPr lang="en-US" sz="2000" dirty="0">
                    <a:latin typeface="Arial" charset="0"/>
                    <a:ea typeface="Arial" charset="0"/>
                    <a:cs typeface="Arial" charset="0"/>
                  </a:rPr>
                  <a:t>. This results in a set of six equations with six unknowns. The values that are determined are given in the following table for this and a number of points up to</a:t>
                </a:r>
                <a:br>
                  <a:rPr lang="en-US" sz="2000" dirty="0">
                    <a:latin typeface="Arial" charset="0"/>
                    <a:ea typeface="Arial" charset="0"/>
                    <a:cs typeface="Arial" charset="0"/>
                  </a:rPr>
                </a:br>
                <a:r>
                  <a:rPr lang="en-US" sz="2000" dirty="0">
                    <a:latin typeface="Arial" charset="0"/>
                    <a:ea typeface="Arial" charset="0"/>
                    <a:cs typeface="Arial" charset="0"/>
                  </a:rPr>
                  <a:t> </a:t>
                </a:r>
                <a14:m>
                  <m:oMath xmlns:m="http://schemas.openxmlformats.org/officeDocument/2006/math">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=6.</m:t>
                    </m:r>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73"/>
                </a:stretch>
              </a:blipFill>
            </p:spPr>
            <p:txBody>
              <a:bodyPr/>
              <a:lstStyle/>
              <a:p>
                <a:r>
                  <a:rPr lang="en-US">
                    <a:noFill/>
                  </a:rPr>
                  <a:t> </a:t>
                </a:r>
              </a:p>
            </p:txBody>
          </p:sp>
        </mc:Fallback>
      </mc:AlternateContent>
      <p:pic>
        <p:nvPicPr>
          <p:cNvPr id="4" name="Picture 2" descr="\\172.16.3.215\data4\Graphics\Powerpoint\WILEY WORK\GILAT\Final Files\ch09\gilat_3e_eq_09_28.jpg"/>
          <p:cNvPicPr>
            <a:picLocks noChangeAspect="1" noChangeArrowheads="1"/>
          </p:cNvPicPr>
          <p:nvPr/>
        </p:nvPicPr>
        <p:blipFill>
          <a:blip r:embed="rId3"/>
          <a:stretch>
            <a:fillRect/>
          </a:stretch>
        </p:blipFill>
        <p:spPr bwMode="auto">
          <a:xfrm>
            <a:off x="693683" y="2284912"/>
            <a:ext cx="6524106" cy="470668"/>
          </a:xfrm>
          <a:prstGeom prst="rect">
            <a:avLst/>
          </a:prstGeom>
          <a:noFill/>
        </p:spPr>
      </p:pic>
    </p:spTree>
    <p:extLst>
      <p:ext uri="{BB962C8B-B14F-4D97-AF65-F5344CB8AC3E}">
        <p14:creationId xmlns:p14="http://schemas.microsoft.com/office/powerpoint/2010/main" val="863522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general formula to use in conjunction with the table for Gauss quadrature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9\gilat_3e_eq_09_30.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712601" y="2112774"/>
            <a:ext cx="7161327" cy="552445"/>
          </a:xfrm>
          <a:prstGeom prst="rect">
            <a:avLst/>
          </a:prstGeom>
          <a:noFill/>
        </p:spPr>
      </p:pic>
      <p:pic>
        <p:nvPicPr>
          <p:cNvPr id="5" name="Picture 2" descr="Z:\Newmedia\Wiley\jira\bcs1095\Gilat3e\Work\Missing Images\gilat_3e_table_09_01.jpg"/>
          <p:cNvPicPr>
            <a:picLocks noChangeAspect="1" noChangeArrowheads="1"/>
          </p:cNvPicPr>
          <p:nvPr/>
        </p:nvPicPr>
        <p:blipFill>
          <a:blip r:embed="rId3">
            <a:duotone>
              <a:prstClr val="black"/>
              <a:schemeClr val="accent3">
                <a:tint val="45000"/>
                <a:satMod val="400000"/>
              </a:schemeClr>
            </a:duotone>
          </a:blip>
          <a:srcRect/>
          <a:stretch>
            <a:fillRect/>
          </a:stretch>
        </p:blipFill>
        <p:spPr bwMode="auto">
          <a:xfrm>
            <a:off x="3100501" y="2926186"/>
            <a:ext cx="3422947" cy="3625963"/>
          </a:xfrm>
          <a:prstGeom prst="rect">
            <a:avLst/>
          </a:prstGeom>
          <a:noFill/>
        </p:spPr>
      </p:pic>
    </p:spTree>
    <p:extLst>
      <p:ext uri="{BB962C8B-B14F-4D97-AF65-F5344CB8AC3E}">
        <p14:creationId xmlns:p14="http://schemas.microsoft.com/office/powerpoint/2010/main" val="1389570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Evaluating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func>
                          <m:funcPr>
                            <m:ctrlPr>
                              <a:rPr lang="en-US" sz="2000" i="1" smtClean="0">
                                <a:latin typeface="Cambria Math" panose="02040503050406030204" pitchFamily="18" charset="0"/>
                                <a:ea typeface="Arial" charset="0"/>
                                <a:cs typeface="Arial" charset="0"/>
                              </a:rPr>
                            </m:ctrlPr>
                          </m:funcPr>
                          <m:fName>
                            <m:r>
                              <m:rPr>
                                <m:sty m:val="p"/>
                              </m:rPr>
                              <a:rPr lang="en-US" sz="2000" i="0" smtClean="0">
                                <a:latin typeface="Cambria Math" charset="0"/>
                                <a:ea typeface="Arial" charset="0"/>
                                <a:cs typeface="Arial" charset="0"/>
                              </a:rPr>
                              <m:t>cos</m:t>
                            </m:r>
                          </m:fName>
                          <m:e>
                            <m:r>
                              <a:rPr lang="en-GB" sz="2000" b="0" i="1" smtClean="0">
                                <a:latin typeface="Cambria Math" charset="0"/>
                                <a:ea typeface="Arial" charset="0"/>
                                <a:cs typeface="Arial" charset="0"/>
                              </a:rPr>
                              <m:t>𝑥</m:t>
                            </m:r>
                          </m:e>
                        </m:func>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𝑑𝑥</m:t>
                        </m:r>
                      </m:e>
                    </m:nary>
                  </m:oMath>
                </a14:m>
                <a:r>
                  <a:rPr lang="en-US" sz="2000" dirty="0">
                    <a:latin typeface="Arial" charset="0"/>
                    <a:ea typeface="Arial" charset="0"/>
                    <a:cs typeface="Arial" charset="0"/>
                  </a:rPr>
                  <a:t> again using Gauss quadrature with three points we get:</a:t>
                </a:r>
              </a:p>
              <a:p>
                <a:pPr marL="45720" indent="0">
                  <a:buNone/>
                </a:pPr>
                <a:endParaRPr lang="en-US" sz="2000" dirty="0">
                  <a:latin typeface="Arial" charset="0"/>
                  <a:ea typeface="Arial" charset="0"/>
                  <a:cs typeface="Arial" charset="0"/>
                </a:endParaRPr>
              </a:p>
              <a:p>
                <a:pPr marL="45720" indent="0" algn="just">
                  <a:buNone/>
                </a:pPr>
                <a14:m>
                  <m:oMathPara xmlns:m="http://schemas.openxmlformats.org/officeDocument/2006/math">
                    <m:oMathParaPr>
                      <m:jc m:val="center"/>
                    </m:oMathParaPr>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func>
                            <m:funcPr>
                              <m:ctrlPr>
                                <a:rPr lang="en-US" sz="2000" i="1" smtClean="0">
                                  <a:latin typeface="Cambria Math" panose="02040503050406030204" pitchFamily="18" charset="0"/>
                                  <a:ea typeface="Arial" charset="0"/>
                                  <a:cs typeface="Arial" charset="0"/>
                                </a:rPr>
                              </m:ctrlPr>
                            </m:funcPr>
                            <m:fName>
                              <m:r>
                                <m:rPr>
                                  <m:sty m:val="p"/>
                                </m:rPr>
                                <a:rPr lang="en-US" sz="2000" i="0" smtClean="0">
                                  <a:latin typeface="Cambria Math" charset="0"/>
                                  <a:ea typeface="Arial" charset="0"/>
                                  <a:cs typeface="Arial" charset="0"/>
                                </a:rPr>
                                <m:t>cos</m:t>
                              </m:r>
                            </m:fName>
                            <m:e>
                              <m:r>
                                <a:rPr lang="en-GB" sz="2000" b="0" i="1" smtClean="0">
                                  <a:latin typeface="Cambria Math" charset="0"/>
                                  <a:ea typeface="Arial" charset="0"/>
                                  <a:cs typeface="Arial" charset="0"/>
                                </a:rPr>
                                <m:t>𝑥</m:t>
                              </m:r>
                            </m:e>
                          </m:func>
                        </m:e>
                      </m:nary>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𝑑𝑥</m:t>
                      </m:r>
                    </m:oMath>
                  </m:oMathPara>
                </a14:m>
                <a:endParaRPr lang="en-GB" sz="2000" b="0" i="1" dirty="0">
                  <a:latin typeface="Cambria Math" charset="0"/>
                  <a:ea typeface="Arial" charset="0"/>
                  <a:cs typeface="Arial" charset="0"/>
                </a:endParaRPr>
              </a:p>
              <a:p>
                <a:pPr marL="45720" indent="0" algn="just">
                  <a:buNone/>
                </a:pPr>
                <a:endParaRPr lang="en-GB" sz="2000" b="0" i="1" dirty="0">
                  <a:latin typeface="Cambria Math" charset="0"/>
                  <a:ea typeface="Cambria Math" charset="0"/>
                  <a:cs typeface="Cambria Math" charset="0"/>
                </a:endParaRPr>
              </a:p>
              <a:p>
                <a:pPr marL="45720" indent="0" algn="just">
                  <a:buNone/>
                </a:pPr>
                <a14:m>
                  <m:oMathPara xmlns:m="http://schemas.openxmlformats.org/officeDocument/2006/math">
                    <m:oMathParaPr>
                      <m:jc m:val="center"/>
                    </m:oMathParaPr>
                    <m:oMath xmlns:m="http://schemas.openxmlformats.org/officeDocument/2006/math">
                      <m:r>
                        <a:rPr lang="en-GB" sz="2000" b="0" i="1" smtClean="0">
                          <a:latin typeface="Cambria Math" charset="0"/>
                          <a:ea typeface="Cambria Math" charset="0"/>
                          <a:cs typeface="Cambria Math" charset="0"/>
                        </a:rPr>
                        <m:t>≈0.5555556</m:t>
                      </m:r>
                      <m:r>
                        <a:rPr lang="en-GB" sz="2000" b="0" i="1" smtClean="0">
                          <a:latin typeface="Cambria Math" charset="0"/>
                          <a:ea typeface="Cambria Math" charset="0"/>
                          <a:cs typeface="Cambria Math" charset="0"/>
                        </a:rPr>
                        <m:t>𝑐𝑜𝑠</m:t>
                      </m:r>
                      <m:d>
                        <m:dPr>
                          <m:ctrlPr>
                            <a:rPr lang="en-GB" sz="2000" b="0" i="1" smtClean="0">
                              <a:latin typeface="Cambria Math" panose="02040503050406030204" pitchFamily="18" charset="0"/>
                              <a:ea typeface="Cambria Math" charset="0"/>
                              <a:cs typeface="Cambria Math" charset="0"/>
                            </a:rPr>
                          </m:ctrlPr>
                        </m:dPr>
                        <m:e>
                          <m:r>
                            <a:rPr lang="en-GB" sz="2000" b="0" i="1" smtClean="0">
                              <a:latin typeface="Cambria Math" charset="0"/>
                              <a:ea typeface="Cambria Math" charset="0"/>
                              <a:cs typeface="Cambria Math" charset="0"/>
                            </a:rPr>
                            <m:t>−0.77459667</m:t>
                          </m:r>
                        </m:e>
                      </m:d>
                      <m:r>
                        <a:rPr lang="en-GB" sz="2000" b="0" i="1" smtClean="0">
                          <a:latin typeface="Cambria Math" charset="0"/>
                          <a:ea typeface="Cambria Math" charset="0"/>
                          <a:cs typeface="Cambria Math" charset="0"/>
                        </a:rPr>
                        <m:t>+0.8888889</m:t>
                      </m:r>
                      <m:r>
                        <a:rPr lang="en-GB" sz="2000" b="0" i="1" smtClean="0">
                          <a:latin typeface="Cambria Math" charset="0"/>
                          <a:ea typeface="Cambria Math" charset="0"/>
                          <a:cs typeface="Cambria Math" charset="0"/>
                        </a:rPr>
                        <m:t>𝑐𝑜𝑠</m:t>
                      </m:r>
                      <m:d>
                        <m:dPr>
                          <m:ctrlPr>
                            <a:rPr lang="en-GB" sz="2000" b="0" i="1" smtClean="0">
                              <a:latin typeface="Cambria Math" panose="02040503050406030204" pitchFamily="18" charset="0"/>
                              <a:ea typeface="Cambria Math" charset="0"/>
                              <a:cs typeface="Cambria Math" charset="0"/>
                            </a:rPr>
                          </m:ctrlPr>
                        </m:dPr>
                        <m:e>
                          <m:r>
                            <a:rPr lang="en-GB" sz="2000" b="0" i="1" smtClean="0">
                              <a:latin typeface="Cambria Math" charset="0"/>
                              <a:ea typeface="Cambria Math" charset="0"/>
                              <a:cs typeface="Cambria Math" charset="0"/>
                            </a:rPr>
                            <m:t>0</m:t>
                          </m:r>
                        </m:e>
                      </m:d>
                      <m:r>
                        <a:rPr lang="en-GB" sz="2000" b="0" i="1" smtClean="0">
                          <a:latin typeface="Cambria Math" charset="0"/>
                          <a:ea typeface="Cambria Math" charset="0"/>
                          <a:cs typeface="Cambria Math" charset="0"/>
                        </a:rPr>
                        <m:t>+0.5555556</m:t>
                      </m:r>
                      <m:r>
                        <a:rPr lang="en-GB" sz="2000" b="0" i="1" smtClean="0">
                          <a:latin typeface="Cambria Math" charset="0"/>
                          <a:ea typeface="Cambria Math" charset="0"/>
                          <a:cs typeface="Cambria Math" charset="0"/>
                        </a:rPr>
                        <m:t>𝑐𝑜𝑠</m:t>
                      </m:r>
                      <m:d>
                        <m:dPr>
                          <m:ctrlPr>
                            <a:rPr lang="en-GB" sz="2000" b="0" i="1" smtClean="0">
                              <a:latin typeface="Cambria Math" panose="02040503050406030204" pitchFamily="18" charset="0"/>
                              <a:ea typeface="Cambria Math" charset="0"/>
                              <a:cs typeface="Cambria Math" charset="0"/>
                            </a:rPr>
                          </m:ctrlPr>
                        </m:dPr>
                        <m:e>
                          <m:r>
                            <a:rPr lang="en-GB" sz="2000" b="0" i="1" smtClean="0">
                              <a:latin typeface="Cambria Math" charset="0"/>
                              <a:ea typeface="Cambria Math" charset="0"/>
                              <a:cs typeface="Cambria Math" charset="0"/>
                            </a:rPr>
                            <m:t>0.77459667</m:t>
                          </m:r>
                        </m:e>
                      </m:d>
                    </m:oMath>
                  </m:oMathPara>
                </a14:m>
                <a:endParaRPr lang="en-GB" sz="2000" b="0" i="1" dirty="0">
                  <a:latin typeface="Cambria Math" charset="0"/>
                  <a:ea typeface="Cambria Math" charset="0"/>
                  <a:cs typeface="Cambria Math" charset="0"/>
                </a:endParaRPr>
              </a:p>
              <a:p>
                <a:pPr marL="45720" indent="0" algn="just">
                  <a:buNone/>
                </a:pPr>
                <a:endParaRPr lang="en-GB" sz="2000" b="0" i="1" dirty="0">
                  <a:latin typeface="Cambria Math" charset="0"/>
                  <a:ea typeface="Cambria Math" charset="0"/>
                  <a:cs typeface="Cambria Math" charset="0"/>
                </a:endParaRPr>
              </a:p>
              <a:p>
                <a:pPr marL="45720" indent="0" algn="just">
                  <a:buNone/>
                </a:pPr>
                <a14:m>
                  <m:oMathPara xmlns:m="http://schemas.openxmlformats.org/officeDocument/2006/math">
                    <m:oMathParaPr>
                      <m:jc m:val="center"/>
                    </m:oMathParaPr>
                    <m:oMath xmlns:m="http://schemas.openxmlformats.org/officeDocument/2006/math">
                      <m:r>
                        <a:rPr lang="en-GB" sz="2000" b="0" i="1" smtClean="0">
                          <a:latin typeface="Cambria Math" charset="0"/>
                          <a:ea typeface="Cambria Math" charset="0"/>
                          <a:cs typeface="Cambria Math" charset="0"/>
                        </a:rPr>
                        <m:t>=1.68285982</m:t>
                      </m:r>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is an almost exact result.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1782214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When the domain of integration is not </a:t>
                </a:r>
                <a14:m>
                  <m:oMath xmlns:m="http://schemas.openxmlformats.org/officeDocument/2006/math">
                    <m:r>
                      <a:rPr lang="en-GB" sz="2000" b="0" i="1" smtClean="0">
                        <a:latin typeface="Cambria Math" charset="0"/>
                        <a:ea typeface="Arial" charset="0"/>
                        <a:cs typeface="Arial" charset="0"/>
                      </a:rPr>
                      <m:t>[−1, 1]</m:t>
                    </m:r>
                  </m:oMath>
                </a14:m>
                <a:r>
                  <a:rPr lang="en-US" sz="2000" dirty="0">
                    <a:latin typeface="Arial" charset="0"/>
                    <a:ea typeface="Arial" charset="0"/>
                    <a:cs typeface="Arial" charset="0"/>
                  </a:rPr>
                  <a:t> then a change of variables is necessary. In other words the integral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𝑎</m:t>
                        </m:r>
                      </m:sub>
                      <m:sup>
                        <m:r>
                          <a:rPr lang="en-GB" sz="2000" b="0" i="1" smtClean="0">
                            <a:latin typeface="Cambria Math" charset="0"/>
                            <a:ea typeface="Arial" charset="0"/>
                            <a:cs typeface="Arial" charset="0"/>
                          </a:rPr>
                          <m:t>𝑏</m:t>
                        </m:r>
                      </m:sup>
                      <m:e>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𝑑𝑥</m:t>
                        </m:r>
                        <m:r>
                          <a:rPr lang="en-GB" sz="2000" b="0" i="1" smtClean="0">
                            <a:latin typeface="Cambria Math" charset="0"/>
                            <a:ea typeface="Arial" charset="0"/>
                            <a:cs typeface="Arial" charset="0"/>
                          </a:rPr>
                          <m:t> −&gt;</m:t>
                        </m:r>
                        <m:nary>
                          <m:naryPr>
                            <m:ctrlPr>
                              <a:rPr lang="is-IS" sz="2000" b="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r>
                              <a:rPr lang="en-GB" sz="2000" b="0" i="1" smtClean="0">
                                <a:latin typeface="Cambria Math" charset="0"/>
                                <a:ea typeface="Arial" charset="0"/>
                                <a:cs typeface="Arial" charset="0"/>
                              </a:rPr>
                              <m:t>𝑔</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𝑡</m:t>
                                </m:r>
                              </m:e>
                            </m:d>
                            <m:r>
                              <a:rPr lang="en-GB" sz="2000" b="0" i="1" smtClean="0">
                                <a:latin typeface="Cambria Math" charset="0"/>
                                <a:ea typeface="Arial" charset="0"/>
                                <a:cs typeface="Arial" charset="0"/>
                              </a:rPr>
                              <m:t>𝑑𝑡</m:t>
                            </m:r>
                            <m:r>
                              <a:rPr lang="en-GB" sz="2000" b="0" i="1" smtClean="0">
                                <a:latin typeface="Cambria Math" charset="0"/>
                                <a:ea typeface="Arial" charset="0"/>
                                <a:cs typeface="Arial" charset="0"/>
                              </a:rPr>
                              <m:t>.</m:t>
                            </m:r>
                          </m:e>
                        </m:nary>
                      </m:e>
                    </m:nary>
                  </m:oMath>
                </a14:m>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change in variable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Gauss quadrature is then performed using the transformed integral.</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509"/>
                </a:stretch>
              </a:blipFill>
            </p:spPr>
            <p:txBody>
              <a:bodyPr/>
              <a:lstStyle/>
              <a:p>
                <a:r>
                  <a:rPr lang="en-US">
                    <a:noFill/>
                  </a:rPr>
                  <a:t> </a:t>
                </a:r>
              </a:p>
            </p:txBody>
          </p:sp>
        </mc:Fallback>
      </mc:AlternateContent>
      <p:pic>
        <p:nvPicPr>
          <p:cNvPr id="4" name="Picture 2" descr="\\172.16.3.215\data4\Graphics\Powerpoint\WILEY WORK\GILAT\Final Files\ch09\gilat_3e_eq_09_31.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93684" y="3036755"/>
            <a:ext cx="6788944" cy="489774"/>
          </a:xfrm>
          <a:prstGeom prst="rect">
            <a:avLst/>
          </a:prstGeom>
          <a:noFill/>
        </p:spPr>
      </p:pic>
    </p:spTree>
    <p:extLst>
      <p:ext uri="{BB962C8B-B14F-4D97-AF65-F5344CB8AC3E}">
        <p14:creationId xmlns:p14="http://schemas.microsoft.com/office/powerpoint/2010/main" val="352364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164" t="22253" r="12486" b="18344"/>
          <a:stretch/>
        </p:blipFill>
        <p:spPr>
          <a:xfrm>
            <a:off x="2538527" y="1526102"/>
            <a:ext cx="4351282" cy="4073810"/>
          </a:xfrm>
          <a:prstGeom prst="rect">
            <a:avLst/>
          </a:prstGeom>
        </p:spPr>
      </p:pic>
    </p:spTree>
    <p:extLst>
      <p:ext uri="{BB962C8B-B14F-4D97-AF65-F5344CB8AC3E}">
        <p14:creationId xmlns:p14="http://schemas.microsoft.com/office/powerpoint/2010/main" val="1954236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None/>
                </a:pPr>
                <a:r>
                  <a:rPr lang="en-US" sz="2000" b="1" i="1" dirty="0">
                    <a:latin typeface="Arial" charset="0"/>
                    <a:ea typeface="Arial" charset="0"/>
                    <a:cs typeface="Arial" charset="0"/>
                  </a:rPr>
                  <a:t>Improper Integrals:</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So far we have considered integrals of well behaved functions with finite limits. Situations arise however where functions are not well behaved (discontinuous or singular) and/or have infinite limits.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Integrals with Singularities:</a:t>
                </a:r>
              </a:p>
              <a:p>
                <a:pPr marL="45720" indent="0">
                  <a:buNone/>
                </a:pPr>
                <a:r>
                  <a:rPr lang="en-US" sz="2000" dirty="0">
                    <a:latin typeface="Arial" charset="0"/>
                    <a:ea typeface="Arial" charset="0"/>
                    <a:cs typeface="Arial" charset="0"/>
                  </a:rPr>
                  <a:t>If the integral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𝑎</m:t>
                        </m:r>
                      </m:sub>
                      <m:sup>
                        <m:r>
                          <a:rPr lang="en-GB" sz="2000" b="0" i="1" smtClean="0">
                            <a:latin typeface="Cambria Math" charset="0"/>
                            <a:ea typeface="Arial" charset="0"/>
                            <a:cs typeface="Arial" charset="0"/>
                          </a:rPr>
                          <m:t>𝑏</m:t>
                        </m:r>
                      </m:sup>
                      <m:e>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𝑑𝑥</m:t>
                        </m:r>
                        <m:r>
                          <a:rPr lang="en-GB" sz="2000" b="0" i="1" smtClean="0">
                            <a:latin typeface="Cambria Math" charset="0"/>
                            <a:ea typeface="Arial" charset="0"/>
                            <a:cs typeface="Arial" charset="0"/>
                          </a:rPr>
                          <m:t> </m:t>
                        </m:r>
                      </m:e>
                    </m:nary>
                  </m:oMath>
                </a14:m>
                <a:r>
                  <a:rPr lang="en-US" sz="2000" dirty="0">
                    <a:latin typeface="Arial" charset="0"/>
                    <a:ea typeface="Arial" charset="0"/>
                    <a:cs typeface="Arial" charset="0"/>
                  </a:rPr>
                  <a:t>is singular at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𝑐</m:t>
                    </m:r>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𝑎</m:t>
                    </m:r>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𝑏</m:t>
                    </m:r>
                    <m:r>
                      <a:rPr lang="en-GB" sz="2000" b="0" i="1" smtClean="0">
                        <a:latin typeface="Cambria Math" charset="0"/>
                        <a:ea typeface="Cambria Math" charset="0"/>
                        <a:cs typeface="Cambria Math" charset="0"/>
                      </a:rPr>
                      <m:t>]</m:t>
                    </m:r>
                  </m:oMath>
                </a14:m>
                <a:r>
                  <a:rPr lang="en-US" sz="2000" dirty="0">
                    <a:latin typeface="Arial" charset="0"/>
                    <a:ea typeface="Arial" charset="0"/>
                    <a:cs typeface="Arial" charset="0"/>
                  </a:rPr>
                  <a:t> then the integration can be performed over two intervals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𝑐</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𝑐</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Mathematically integrals that have a singularity at one of the endpoints may or may not have a finite value. For example the function </a:t>
                </a:r>
                <a14:m>
                  <m:oMath xmlns:m="http://schemas.openxmlformats.org/officeDocument/2006/math">
                    <m:r>
                      <a:rPr lang="en-GB" sz="2000" b="0" i="1" smtClean="0">
                        <a:latin typeface="Cambria Math" charset="0"/>
                        <a:ea typeface="Arial" charset="0"/>
                        <a:cs typeface="Arial" charset="0"/>
                      </a:rPr>
                      <m:t>1/</m:t>
                    </m:r>
                    <m:rad>
                      <m:radPr>
                        <m:degHide m:val="on"/>
                        <m:ctrlPr>
                          <a:rPr lang="en-GB" sz="2000" b="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𝑥</m:t>
                        </m:r>
                      </m:e>
                    </m:rad>
                  </m:oMath>
                </a14:m>
                <a:r>
                  <a:rPr lang="en-US" sz="2000" dirty="0">
                    <a:latin typeface="Arial" charset="0"/>
                    <a:ea typeface="Arial" charset="0"/>
                    <a:cs typeface="Arial" charset="0"/>
                  </a:rPr>
                  <a:t> is singular at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=0</m:t>
                    </m:r>
                  </m:oMath>
                </a14:m>
                <a:r>
                  <a:rPr lang="en-US" sz="2000" dirty="0">
                    <a:latin typeface="Arial" charset="0"/>
                    <a:ea typeface="Arial" charset="0"/>
                    <a:cs typeface="Arial" charset="0"/>
                  </a:rPr>
                  <a:t> but the integral of the function over </a:t>
                </a:r>
                <a14:m>
                  <m:oMath xmlns:m="http://schemas.openxmlformats.org/officeDocument/2006/math">
                    <m:r>
                      <a:rPr lang="en-GB" sz="2000" b="0" i="1" smtClean="0">
                        <a:latin typeface="Cambria Math" charset="0"/>
                        <a:ea typeface="Arial" charset="0"/>
                        <a:cs typeface="Arial" charset="0"/>
                      </a:rPr>
                      <m:t>[0,2]</m:t>
                    </m:r>
                  </m:oMath>
                </a14:m>
                <a:r>
                  <a:rPr lang="en-US" sz="2000" dirty="0">
                    <a:latin typeface="Arial" charset="0"/>
                    <a:ea typeface="Arial" charset="0"/>
                    <a:cs typeface="Arial" charset="0"/>
                  </a:rPr>
                  <a:t> has a value of 2.</a:t>
                </a:r>
                <a:br>
                  <a:rPr lang="en-US" sz="2000" dirty="0">
                    <a:latin typeface="Arial" charset="0"/>
                    <a:ea typeface="Arial" charset="0"/>
                    <a:cs typeface="Arial" charset="0"/>
                  </a:rPr>
                </a:br>
                <a:r>
                  <a:rPr lang="en-US" sz="2000" dirty="0">
                    <a:latin typeface="Arial" charset="0"/>
                    <a:ea typeface="Arial" charset="0"/>
                    <a:cs typeface="Arial" charset="0"/>
                  </a:rPr>
                  <a:t>That is: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0</m:t>
                        </m:r>
                      </m:sub>
                      <m:sup>
                        <m:r>
                          <a:rPr lang="en-GB" sz="2000" b="0" i="1" smtClean="0">
                            <a:latin typeface="Cambria Math" charset="0"/>
                            <a:ea typeface="Arial" charset="0"/>
                            <a:cs typeface="Arial" charset="0"/>
                          </a:rPr>
                          <m:t>1</m:t>
                        </m:r>
                      </m:sup>
                      <m:e>
                        <m:f>
                          <m:fPr>
                            <m:ctrlPr>
                              <a:rPr lang="bg-BG" sz="200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1</m:t>
                            </m:r>
                          </m:num>
                          <m:den>
                            <m:rad>
                              <m:radPr>
                                <m:degHide m:val="on"/>
                                <m:ctrlPr>
                                  <a:rPr lang="bg-BG" sz="200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𝑥</m:t>
                                </m:r>
                              </m:e>
                            </m:rad>
                          </m:den>
                        </m:f>
                        <m:r>
                          <a:rPr lang="en-GB" sz="2000" b="0" i="1" smtClean="0">
                            <a:latin typeface="Cambria Math" charset="0"/>
                            <a:ea typeface="Arial" charset="0"/>
                            <a:cs typeface="Arial" charset="0"/>
                          </a:rPr>
                          <m:t>𝑑𝑥</m:t>
                        </m:r>
                        <m:r>
                          <a:rPr lang="en-GB" sz="2000" b="0" i="1" smtClean="0">
                            <a:latin typeface="Cambria Math" charset="0"/>
                            <a:ea typeface="Arial" charset="0"/>
                            <a:cs typeface="Arial" charset="0"/>
                          </a:rPr>
                          <m:t>=2</m:t>
                        </m:r>
                      </m:e>
                    </m:nary>
                  </m:oMath>
                </a14:m>
                <a:r>
                  <a:rPr lang="en-US" sz="2000" dirty="0">
                    <a:latin typeface="Arial" charset="0"/>
                    <a:ea typeface="Arial" charset="0"/>
                    <a:cs typeface="Arial" charset="0"/>
                  </a:rPr>
                  <a:t>. An estimate of the integral can be obtained using any of the methods described here that do not use endpoints e.g. composite midpoint or Gauss quadrature. Otherwise we can choose points very close to the endpoints that do not include the singularity and integrate over this domain.</a:t>
                </a:r>
                <a:br>
                  <a:rPr lang="en-US" sz="2000" dirty="0">
                    <a:latin typeface="Arial" charset="0"/>
                    <a:ea typeface="Arial" charset="0"/>
                    <a:cs typeface="Arial" charset="0"/>
                  </a:rPr>
                </a:br>
                <a:r>
                  <a:rPr lang="en-US" sz="2000" dirty="0">
                    <a:latin typeface="Arial" charset="0"/>
                    <a:ea typeface="Arial" charset="0"/>
                    <a:cs typeface="Arial" charset="0"/>
                  </a:rPr>
                  <a:t>On the other hand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0</m:t>
                        </m:r>
                      </m:sub>
                      <m:sup>
                        <m:r>
                          <a:rPr lang="en-GB" sz="2000" b="0" i="1" smtClean="0">
                            <a:latin typeface="Cambria Math" charset="0"/>
                            <a:ea typeface="Arial" charset="0"/>
                            <a:cs typeface="Arial" charset="0"/>
                          </a:rPr>
                          <m:t>1</m:t>
                        </m:r>
                      </m:sup>
                      <m:e>
                        <m:f>
                          <m:fPr>
                            <m:ctrlPr>
                              <a:rPr lang="bg-BG" sz="200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1</m:t>
                            </m:r>
                          </m:num>
                          <m:den>
                            <m:r>
                              <a:rPr lang="en-GB" sz="2000" b="0" i="1" smtClean="0">
                                <a:latin typeface="Cambria Math" charset="0"/>
                                <a:ea typeface="Arial" charset="0"/>
                                <a:cs typeface="Arial" charset="0"/>
                              </a:rPr>
                              <m:t>𝑥</m:t>
                            </m:r>
                          </m:den>
                        </m:f>
                        <m:r>
                          <a:rPr lang="en-GB" sz="2000" b="0" i="1" smtClean="0">
                            <a:latin typeface="Cambria Math" charset="0"/>
                            <a:ea typeface="Arial" charset="0"/>
                            <a:cs typeface="Arial" charset="0"/>
                          </a:rPr>
                          <m:t>𝑑𝑥</m:t>
                        </m:r>
                      </m:e>
                    </m:nary>
                  </m:oMath>
                </a14:m>
                <a:r>
                  <a:rPr lang="en-US" sz="2000" dirty="0">
                    <a:latin typeface="Arial" charset="0"/>
                    <a:ea typeface="Arial" charset="0"/>
                    <a:cs typeface="Arial" charset="0"/>
                  </a:rPr>
                  <a:t> does not have a finite value (i.e.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Cambria Math" charset="0"/>
                        <a:cs typeface="Cambria Math" charset="0"/>
                      </a:rPr>
                      <m:t>∞).</m:t>
                    </m:r>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800"/>
                </a:stretch>
              </a:blipFill>
            </p:spPr>
            <p:txBody>
              <a:bodyPr/>
              <a:lstStyle/>
              <a:p>
                <a:r>
                  <a:rPr lang="en-US">
                    <a:noFill/>
                  </a:rPr>
                  <a:t> </a:t>
                </a:r>
              </a:p>
            </p:txBody>
          </p:sp>
        </mc:Fallback>
      </mc:AlternateContent>
    </p:spTree>
    <p:extLst>
      <p:ext uri="{BB962C8B-B14F-4D97-AF65-F5344CB8AC3E}">
        <p14:creationId xmlns:p14="http://schemas.microsoft.com/office/powerpoint/2010/main" val="18884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Background:</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Another example is in calculating the thrust of a rocket which is expressed as a function of the exit velocity of the exhaust and the density of the exhaust over the exhaust aperture.</a:t>
                </a:r>
              </a:p>
              <a:p>
                <a:pPr marL="45720" indent="0">
                  <a:buNone/>
                </a:pPr>
                <a:endParaRPr lang="en-GB" sz="2000" b="0" i="1" dirty="0">
                  <a:latin typeface="Cambria Math" charset="0"/>
                  <a:ea typeface="Arial" charset="0"/>
                  <a:cs typeface="Arial" charset="0"/>
                </a:endParaRPr>
              </a:p>
              <a:p>
                <a:pPr marL="45720" indent="0">
                  <a:buNone/>
                </a:pPr>
                <a:endParaRPr lang="en-GB" sz="2000" i="1" dirty="0">
                  <a:latin typeface="Cambria Math" charset="0"/>
                  <a:ea typeface="Arial" charset="0"/>
                  <a:cs typeface="Arial" charset="0"/>
                </a:endParaRPr>
              </a:p>
              <a:p>
                <a:pPr marL="45720" indent="0">
                  <a:buNone/>
                </a:pPr>
                <a:endParaRPr lang="en-GB" sz="2000" b="0" i="1" dirty="0">
                  <a:latin typeface="Cambria Math" charset="0"/>
                  <a:ea typeface="Arial" charset="0"/>
                  <a:cs typeface="Arial" charset="0"/>
                </a:endParaRPr>
              </a:p>
              <a:p>
                <a:pPr marL="45720" indent="0">
                  <a:buNone/>
                </a:pPr>
                <a14:m>
                  <m:oMathPara xmlns:m="http://schemas.openxmlformats.org/officeDocument/2006/math">
                    <m:oMathParaPr>
                      <m:jc m:val="left"/>
                    </m:oMathParaPr>
                    <m:oMath xmlns:m="http://schemas.openxmlformats.org/officeDocument/2006/math">
                      <m:r>
                        <a:rPr lang="en-GB" sz="2000" b="0" i="1" smtClean="0">
                          <a:latin typeface="Cambria Math" charset="0"/>
                          <a:ea typeface="Arial" charset="0"/>
                          <a:cs typeface="Arial" charset="0"/>
                        </a:rPr>
                        <m:t>𝑇</m:t>
                      </m:r>
                      <m:r>
                        <a:rPr lang="en-GB" sz="2000" b="0" i="1" smtClean="0">
                          <a:latin typeface="Cambria Math" charset="0"/>
                          <a:ea typeface="Arial" charset="0"/>
                          <a:cs typeface="Arial" charset="0"/>
                        </a:rPr>
                        <m:t>=</m:t>
                      </m:r>
                      <m:nary>
                        <m:naryPr>
                          <m:ctrlPr>
                            <a:rPr lang="is-IS" sz="2000" b="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0</m:t>
                          </m:r>
                        </m:sub>
                        <m:sup>
                          <m:r>
                            <a:rPr lang="en-GB" sz="2000" b="0" i="1" smtClean="0">
                              <a:latin typeface="Cambria Math" charset="0"/>
                              <a:ea typeface="Arial" charset="0"/>
                              <a:cs typeface="Arial" charset="0"/>
                            </a:rPr>
                            <m:t>𝑅</m:t>
                          </m:r>
                        </m:sup>
                        <m:e>
                          <m:r>
                            <a:rPr lang="en-GB" sz="2000" b="0" i="1" smtClean="0">
                              <a:latin typeface="Cambria Math" charset="0"/>
                              <a:ea typeface="Arial" charset="0"/>
                              <a:cs typeface="Arial" charset="0"/>
                            </a:rPr>
                            <m:t>2</m:t>
                          </m:r>
                          <m:r>
                            <a:rPr lang="en-GB" sz="2000" b="0" i="1" smtClean="0">
                              <a:latin typeface="Cambria Math" charset="0"/>
                              <a:ea typeface="Cambria Math" charset="0"/>
                              <a:cs typeface="Cambria Math" charset="0"/>
                            </a:rPr>
                            <m:t>𝜋𝜌</m:t>
                          </m:r>
                          <m:d>
                            <m:dPr>
                              <m:ctrlPr>
                                <a:rPr lang="en-GB" sz="2000" b="0" i="1" smtClean="0">
                                  <a:latin typeface="Cambria Math" panose="02040503050406030204" pitchFamily="18" charset="0"/>
                                  <a:ea typeface="Cambria Math" charset="0"/>
                                  <a:cs typeface="Cambria Math" charset="0"/>
                                </a:rPr>
                              </m:ctrlPr>
                            </m:dPr>
                            <m:e>
                              <m:r>
                                <a:rPr lang="en-GB" sz="2000" b="0" i="1" smtClean="0">
                                  <a:latin typeface="Cambria Math" charset="0"/>
                                  <a:ea typeface="Cambria Math" charset="0"/>
                                  <a:cs typeface="Cambria Math" charset="0"/>
                                </a:rPr>
                                <m:t>𝑟</m:t>
                              </m:r>
                            </m:e>
                          </m:d>
                          <m:sSubSup>
                            <m:sSubSupPr>
                              <m:ctrlPr>
                                <a:rPr lang="en-US" sz="2000" b="0" i="1" smtClean="0">
                                  <a:latin typeface="Cambria Math" panose="02040503050406030204" pitchFamily="18" charset="0"/>
                                  <a:ea typeface="Cambria Math" charset="0"/>
                                  <a:cs typeface="Cambria Math" charset="0"/>
                                </a:rPr>
                              </m:ctrlPr>
                            </m:sSubSupPr>
                            <m:e>
                              <m:r>
                                <a:rPr lang="en-GB" sz="2000" b="0" i="1" smtClean="0">
                                  <a:latin typeface="Cambria Math" charset="0"/>
                                  <a:ea typeface="Cambria Math" charset="0"/>
                                  <a:cs typeface="Cambria Math" charset="0"/>
                                </a:rPr>
                                <m:t>𝑉</m:t>
                              </m:r>
                            </m:e>
                            <m:sub>
                              <m:r>
                                <a:rPr lang="en-GB" sz="2000" b="0" i="1" smtClean="0">
                                  <a:latin typeface="Cambria Math" charset="0"/>
                                  <a:ea typeface="Cambria Math" charset="0"/>
                                  <a:cs typeface="Cambria Math" charset="0"/>
                                </a:rPr>
                                <m:t>𝑒𝑥𝑖𝑡</m:t>
                              </m:r>
                            </m:sub>
                            <m:sup>
                              <m:r>
                                <a:rPr lang="en-GB" sz="2000" b="0" i="1" smtClean="0">
                                  <a:latin typeface="Cambria Math" charset="0"/>
                                  <a:ea typeface="Cambria Math" charset="0"/>
                                  <a:cs typeface="Cambria Math" charset="0"/>
                                </a:rPr>
                                <m:t>2</m:t>
                              </m:r>
                            </m:sup>
                          </m:sSubSup>
                          <m:d>
                            <m:dPr>
                              <m:ctrlPr>
                                <a:rPr lang="en-GB" sz="2000" b="0" i="1" smtClean="0">
                                  <a:latin typeface="Cambria Math" panose="02040503050406030204" pitchFamily="18" charset="0"/>
                                  <a:ea typeface="Cambria Math" charset="0"/>
                                  <a:cs typeface="Cambria Math" charset="0"/>
                                </a:rPr>
                              </m:ctrlPr>
                            </m:dPr>
                            <m:e>
                              <m:r>
                                <a:rPr lang="en-GB" sz="2000" b="0" i="1" smtClean="0">
                                  <a:latin typeface="Cambria Math" charset="0"/>
                                  <a:ea typeface="Cambria Math" charset="0"/>
                                  <a:cs typeface="Cambria Math" charset="0"/>
                                </a:rPr>
                                <m:t>𝑟</m:t>
                              </m:r>
                            </m:e>
                          </m:d>
                          <m:r>
                            <a:rPr lang="en-GB" sz="2000" b="0" i="1" smtClean="0">
                              <a:latin typeface="Cambria Math" charset="0"/>
                              <a:ea typeface="Cambria Math" charset="0"/>
                              <a:cs typeface="Cambria Math" charset="0"/>
                            </a:rPr>
                            <m:t>𝑟𝑑𝑟</m:t>
                          </m:r>
                        </m:e>
                      </m:nary>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fig_09_3.jpg"/>
          <p:cNvPicPr>
            <a:picLocks noChangeAspect="1" noChangeArrowheads="1"/>
          </p:cNvPicPr>
          <p:nvPr/>
        </p:nvPicPr>
        <p:blipFill>
          <a:blip r:embed="rId3" cstate="print"/>
          <a:srcRect/>
          <a:stretch>
            <a:fillRect/>
          </a:stretch>
        </p:blipFill>
        <p:spPr bwMode="auto">
          <a:xfrm>
            <a:off x="4553023" y="2728635"/>
            <a:ext cx="3603371" cy="3669303"/>
          </a:xfrm>
          <a:prstGeom prst="rect">
            <a:avLst/>
          </a:prstGeom>
          <a:noFill/>
        </p:spPr>
      </p:pic>
    </p:spTree>
    <p:extLst>
      <p:ext uri="{BB962C8B-B14F-4D97-AF65-F5344CB8AC3E}">
        <p14:creationId xmlns:p14="http://schemas.microsoft.com/office/powerpoint/2010/main" val="419816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Improper Integrals: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Integrals with Unbounded Limits: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Again integrals with infinite limits can converge (have a finite value) or may diverge (have an infinite value). In the case of the former the integration can be performed over a finite domain where the function has values that are not close to zero. This is a typical situation where the integrand has a finite value over a relatively small domain and close to zero everywhere else. An example is the Gaussian pdf in statistics:</a:t>
                </a:r>
              </a:p>
              <a:p>
                <a:pPr marL="45720" indent="0">
                  <a:buNone/>
                </a:pP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Cambria Math" charset="0"/>
                              <a:cs typeface="Cambria Math" charset="0"/>
                            </a:rPr>
                            <m:t>∞</m:t>
                          </m:r>
                        </m:sub>
                        <m:sup>
                          <m:r>
                            <a:rPr lang="en-GB" sz="2000" b="0" i="1" smtClean="0">
                              <a:latin typeface="Cambria Math" charset="0"/>
                              <a:ea typeface="Arial" charset="0"/>
                              <a:cs typeface="Arial" charset="0"/>
                            </a:rPr>
                            <m:t>𝑏</m:t>
                          </m:r>
                        </m:sup>
                        <m:e>
                          <m:f>
                            <m:fPr>
                              <m:ctrlPr>
                                <a:rPr lang="bg-BG" sz="200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1</m:t>
                              </m:r>
                            </m:num>
                            <m:den>
                              <m:rad>
                                <m:radPr>
                                  <m:degHide m:val="on"/>
                                  <m:ctrlPr>
                                    <a:rPr lang="bg-BG" sz="200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2</m:t>
                                  </m:r>
                                  <m:r>
                                    <a:rPr lang="en-GB" sz="2000" b="0" i="1" smtClean="0">
                                      <a:latin typeface="Cambria Math" charset="0"/>
                                      <a:ea typeface="Cambria Math" charset="0"/>
                                      <a:cs typeface="Cambria Math" charset="0"/>
                                    </a:rPr>
                                    <m:t>𝜋</m:t>
                                  </m:r>
                                </m:e>
                              </m:rad>
                            </m:den>
                          </m:f>
                        </m:e>
                      </m:nary>
                      <m:sSup>
                        <m:sSupPr>
                          <m:ctrlPr>
                            <a:rPr lang="is-IS" sz="200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𝑒</m:t>
                          </m:r>
                        </m:e>
                        <m:sup>
                          <m:d>
                            <m:dPr>
                              <m:ctrlPr>
                                <a:rPr lang="is-IS" sz="2000" i="1" smtClean="0">
                                  <a:latin typeface="Cambria Math" panose="02040503050406030204" pitchFamily="18" charset="0"/>
                                  <a:ea typeface="Arial" charset="0"/>
                                  <a:cs typeface="Arial" charset="0"/>
                                </a:rPr>
                              </m:ctrlPr>
                            </m:dPr>
                            <m:e>
                              <m:f>
                                <m:fPr>
                                  <m:ctrlPr>
                                    <a:rPr lang="bg-BG" sz="200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num>
                                <m:den>
                                  <m:r>
                                    <a:rPr lang="en-GB" sz="2000" b="0" i="1" smtClean="0">
                                      <a:latin typeface="Cambria Math" charset="0"/>
                                      <a:ea typeface="Arial" charset="0"/>
                                      <a:cs typeface="Arial" charset="0"/>
                                    </a:rPr>
                                    <m:t>2</m:t>
                                  </m:r>
                                </m:den>
                              </m:f>
                            </m:e>
                          </m:d>
                        </m:sup>
                      </m:sSup>
                      <m:r>
                        <a:rPr lang="en-GB" sz="2000" b="0" i="1" smtClean="0">
                          <a:latin typeface="Cambria Math" charset="0"/>
                          <a:ea typeface="Arial" charset="0"/>
                          <a:cs typeface="Arial" charset="0"/>
                        </a:rPr>
                        <m:t>𝑑𝑥</m:t>
                      </m:r>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computation of the integral stops where successive iterations yield only a small (tolerable) change in the result.</a:t>
                </a: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527"/>
                </a:stretch>
              </a:blipFill>
            </p:spPr>
            <p:txBody>
              <a:bodyPr/>
              <a:lstStyle/>
              <a:p>
                <a:r>
                  <a:rPr lang="en-US">
                    <a:noFill/>
                  </a:rPr>
                  <a:t> </a:t>
                </a:r>
              </a:p>
            </p:txBody>
          </p:sp>
        </mc:Fallback>
      </mc:AlternateContent>
    </p:spTree>
    <p:extLst>
      <p:ext uri="{BB962C8B-B14F-4D97-AF65-F5344CB8AC3E}">
        <p14:creationId xmlns:p14="http://schemas.microsoft.com/office/powerpoint/2010/main" val="1195293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fontScale="47500" lnSpcReduction="20000"/>
          </a:bodyPr>
          <a:lstStyle/>
          <a:p>
            <a:pPr marL="45720" indent="0">
              <a:buNone/>
            </a:pPr>
            <a:endParaRPr lang="en-US" b="1" i="1" dirty="0">
              <a:latin typeface="Arial" charset="0"/>
              <a:ea typeface="Arial" charset="0"/>
              <a:cs typeface="Arial" charset="0"/>
            </a:endParaRPr>
          </a:p>
          <a:p>
            <a:pPr marL="45720" indent="0">
              <a:buNone/>
            </a:pPr>
            <a:r>
              <a:rPr lang="en-US" sz="4200" b="1" i="1" dirty="0">
                <a:latin typeface="Arial" charset="0"/>
                <a:ea typeface="Arial" charset="0"/>
                <a:cs typeface="Arial" charset="0"/>
              </a:rPr>
              <a:t>Recommended Problems:</a:t>
            </a:r>
          </a:p>
          <a:p>
            <a:pPr marL="45720" indent="0">
              <a:buNone/>
            </a:pPr>
            <a:endParaRPr lang="en-US" sz="4200" b="1" i="1"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solved by hand (do at least 2):</a:t>
            </a:r>
          </a:p>
          <a:p>
            <a:pPr marL="45720" indent="0">
              <a:buNone/>
            </a:pPr>
            <a:r>
              <a:rPr lang="en-US" sz="4200" dirty="0">
                <a:latin typeface="Arial" charset="0"/>
                <a:ea typeface="Arial" charset="0"/>
                <a:cs typeface="Arial" charset="0"/>
              </a:rPr>
              <a:t>9.1, 9.5, 9.7, 9.10</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programmed in MATLAB:</a:t>
            </a:r>
          </a:p>
          <a:p>
            <a:pPr marL="45720" indent="0">
              <a:buNone/>
            </a:pPr>
            <a:r>
              <a:rPr lang="en-US" sz="4200" dirty="0">
                <a:latin typeface="Arial" charset="0"/>
                <a:ea typeface="Arial" charset="0"/>
                <a:cs typeface="Arial" charset="0"/>
              </a:rPr>
              <a:t>9.23, 9.26</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in Science and Engineering (do at least 1):</a:t>
            </a:r>
          </a:p>
          <a:p>
            <a:pPr marL="45720" indent="0">
              <a:buNone/>
            </a:pPr>
            <a:r>
              <a:rPr lang="en-US" sz="4200">
                <a:latin typeface="Arial" charset="0"/>
                <a:ea typeface="Arial" charset="0"/>
                <a:cs typeface="Arial" charset="0"/>
              </a:rPr>
              <a:t>9.30(b), 9.35</a:t>
            </a:r>
            <a:endParaRPr lang="en-US" sz="4200"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You should pick out problems that you find interesting/challenging and do these too.</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p:spTree>
    <p:extLst>
      <p:ext uri="{BB962C8B-B14F-4D97-AF65-F5344CB8AC3E}">
        <p14:creationId xmlns:p14="http://schemas.microsoft.com/office/powerpoint/2010/main" val="1708942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Background:</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general form of a definite integral (also called an </a:t>
                </a:r>
                <a:r>
                  <a:rPr lang="en-US" sz="2000" dirty="0" err="1">
                    <a:latin typeface="Arial" charset="0"/>
                    <a:ea typeface="Arial" charset="0"/>
                    <a:cs typeface="Arial" charset="0"/>
                  </a:rPr>
                  <a:t>antiderivative</a:t>
                </a:r>
                <a:r>
                  <a:rPr lang="en-US" sz="2000" dirty="0">
                    <a:latin typeface="Arial" charset="0"/>
                    <a:ea typeface="Arial" charset="0"/>
                    <a:cs typeface="Arial" charset="0"/>
                  </a:rPr>
                  <a:t>)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0" smtClean="0">
                        <a:latin typeface="Cambria Math" charset="0"/>
                        <a:ea typeface="Arial" charset="0"/>
                        <a:cs typeface="Arial" charset="0"/>
                      </a:rPr>
                      <m:t>,</m:t>
                    </m:r>
                  </m:oMath>
                </a14:m>
                <a:r>
                  <a:rPr lang="en-US" sz="2000" dirty="0">
                    <a:latin typeface="Arial" charset="0"/>
                    <a:ea typeface="Arial" charset="0"/>
                    <a:cs typeface="Arial" charset="0"/>
                  </a:rPr>
                  <a:t> called the integrand, is a function of the independent variable </a:t>
                </a:r>
                <a14:m>
                  <m:oMath xmlns:m="http://schemas.openxmlformats.org/officeDocument/2006/math">
                    <m:r>
                      <a:rPr lang="en-GB" sz="2000" b="0" i="1" smtClean="0">
                        <a:latin typeface="Cambria Math" charset="0"/>
                        <a:ea typeface="Arial" charset="0"/>
                        <a:cs typeface="Arial" charset="0"/>
                      </a:rPr>
                      <m:t>𝑥</m:t>
                    </m:r>
                    <m:r>
                      <a:rPr lang="en-GB" sz="2000" b="0" i="0" smtClean="0">
                        <a:latin typeface="Cambria Math" charset="0"/>
                        <a:ea typeface="Arial" charset="0"/>
                        <a:cs typeface="Arial" charset="0"/>
                      </a:rPr>
                      <m:t> </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are the limits of the integration. Graphically the value of the integral corresponds to the area under the curve between </a:t>
                </a:r>
                <a14:m>
                  <m:oMath xmlns:m="http://schemas.openxmlformats.org/officeDocument/2006/math">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when we integrate over the x-axis.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382"/>
                </a:stretch>
              </a:blipFill>
            </p:spPr>
            <p:txBody>
              <a:bodyPr/>
              <a:lstStyle/>
              <a:p>
                <a:r>
                  <a:rPr lang="en-US">
                    <a:noFill/>
                  </a:rPr>
                  <a:t> </a:t>
                </a:r>
              </a:p>
            </p:txBody>
          </p:sp>
        </mc:Fallback>
      </mc:AlternateContent>
      <p:pic>
        <p:nvPicPr>
          <p:cNvPr id="4" name="Picture 2" descr="\\172.16.3.215\data4\Graphics\Powerpoint\WILEY WORK\GILAT\Final Files\ch09\gilat_3e_eq_09_01.jpg"/>
          <p:cNvPicPr>
            <a:picLocks noChangeAspect="1" noChangeArrowheads="1"/>
          </p:cNvPicPr>
          <p:nvPr/>
        </p:nvPicPr>
        <p:blipFill>
          <a:blip r:embed="rId3"/>
          <a:stretch>
            <a:fillRect/>
          </a:stretch>
        </p:blipFill>
        <p:spPr bwMode="auto">
          <a:xfrm>
            <a:off x="719417" y="1983416"/>
            <a:ext cx="6157205" cy="655303"/>
          </a:xfrm>
          <a:prstGeom prst="rect">
            <a:avLst/>
          </a:prstGeom>
          <a:noFill/>
        </p:spPr>
      </p:pic>
      <p:pic>
        <p:nvPicPr>
          <p:cNvPr id="5" name="Picture 4" descr="gilat_3e_fig_09_04.jpg"/>
          <p:cNvPicPr>
            <a:picLocks noChangeAspect="1"/>
          </p:cNvPicPr>
          <p:nvPr/>
        </p:nvPicPr>
        <p:blipFill>
          <a:blip r:embed="rId4"/>
          <a:stretch>
            <a:fillRect/>
          </a:stretch>
        </p:blipFill>
        <p:spPr>
          <a:xfrm>
            <a:off x="3187954" y="4391593"/>
            <a:ext cx="2889545" cy="2148361"/>
          </a:xfrm>
          <a:prstGeom prst="rect">
            <a:avLst/>
          </a:prstGeom>
        </p:spPr>
      </p:pic>
    </p:spTree>
    <p:extLst>
      <p:ext uri="{BB962C8B-B14F-4D97-AF65-F5344CB8AC3E}">
        <p14:creationId xmlns:p14="http://schemas.microsoft.com/office/powerpoint/2010/main" val="150875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Background:</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integrand can be an analytical function or a set of discrete points (tabulated data). Numerical integration is needed when the integrand is discrete and/or where analytical integration is difficult, numerous or impossible.</a:t>
            </a:r>
          </a:p>
          <a:p>
            <a:pPr marL="45720" indent="0">
              <a:buNone/>
            </a:pPr>
            <a:endParaRPr lang="en-US" sz="2000" dirty="0">
              <a:latin typeface="Arial" charset="0"/>
              <a:ea typeface="Arial" charset="0"/>
              <a:cs typeface="Arial" charset="0"/>
            </a:endParaRPr>
          </a:p>
        </p:txBody>
      </p:sp>
    </p:spTree>
    <p:extLst>
      <p:ext uri="{BB962C8B-B14F-4D97-AF65-F5344CB8AC3E}">
        <p14:creationId xmlns:p14="http://schemas.microsoft.com/office/powerpoint/2010/main" val="6507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Rectangle and Midpoint Methods:</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 simplest approximation for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𝑎</m:t>
                        </m:r>
                      </m:sub>
                      <m:sup>
                        <m:r>
                          <a:rPr lang="en-GB" sz="2000" b="0" i="1" smtClean="0">
                            <a:latin typeface="Cambria Math" charset="0"/>
                            <a:ea typeface="Arial" charset="0"/>
                            <a:cs typeface="Arial" charset="0"/>
                          </a:rPr>
                          <m:t>𝑏</m:t>
                        </m:r>
                      </m:sup>
                      <m:e>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𝑑𝑥</m:t>
                        </m:r>
                      </m:e>
                    </m:nary>
                  </m:oMath>
                </a14:m>
                <a:r>
                  <a:rPr lang="en-US" sz="2000" dirty="0">
                    <a:latin typeface="Arial" charset="0"/>
                    <a:ea typeface="Arial" charset="0"/>
                    <a:cs typeface="Arial" charset="0"/>
                  </a:rPr>
                  <a:t> is to take </a:t>
                </a:r>
                <a14:m>
                  <m:oMath xmlns:m="http://schemas.openxmlformats.org/officeDocument/2006/math">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over the interval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𝑎</m:t>
                    </m:r>
                    <m:r>
                      <a:rPr lang="en-GB" sz="2000" b="0" i="1" smtClean="0">
                        <a:latin typeface="Cambria Math" charset="0"/>
                        <a:ea typeface="Cambria Math" charset="0"/>
                        <a:cs typeface="Cambria Math" charset="0"/>
                      </a:rPr>
                      <m:t>, </m:t>
                    </m:r>
                    <m:r>
                      <a:rPr lang="en-GB" sz="2000" b="0" i="1" smtClean="0">
                        <a:latin typeface="Cambria Math" charset="0"/>
                        <a:ea typeface="Cambria Math" charset="0"/>
                        <a:cs typeface="Cambria Math" charset="0"/>
                      </a:rPr>
                      <m:t>𝑏</m:t>
                    </m:r>
                    <m:r>
                      <a:rPr lang="en-GB" sz="2000" b="0" i="1" smtClean="0">
                        <a:latin typeface="Cambria Math" charset="0"/>
                        <a:ea typeface="Cambria Math" charset="0"/>
                        <a:cs typeface="Cambria Math" charset="0"/>
                      </a:rPr>
                      <m:t>]</m:t>
                    </m:r>
                  </m:oMath>
                </a14:m>
                <a:r>
                  <a:rPr lang="en-US" sz="2000" dirty="0">
                    <a:latin typeface="Arial" charset="0"/>
                    <a:ea typeface="Arial" charset="0"/>
                    <a:cs typeface="Arial" charset="0"/>
                  </a:rPr>
                  <a:t> as a constant equal to the value of </a:t>
                </a:r>
                <a14:m>
                  <m:oMath xmlns:m="http://schemas.openxmlformats.org/officeDocument/2006/math">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at either one of the endpoints. This is known as the Rectangle Method.</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integral is then: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fig_09_8.jpg"/>
          <p:cNvPicPr>
            <a:picLocks noChangeAspect="1" noChangeArrowheads="1"/>
          </p:cNvPicPr>
          <p:nvPr/>
        </p:nvPicPr>
        <p:blipFill>
          <a:blip r:embed="rId3" cstate="print"/>
          <a:srcRect/>
          <a:stretch>
            <a:fillRect/>
          </a:stretch>
        </p:blipFill>
        <p:spPr bwMode="auto">
          <a:xfrm>
            <a:off x="1860115" y="2607985"/>
            <a:ext cx="5575996" cy="2123151"/>
          </a:xfrm>
          <a:prstGeom prst="rect">
            <a:avLst/>
          </a:prstGeom>
          <a:noFill/>
        </p:spPr>
      </p:pic>
      <p:pic>
        <p:nvPicPr>
          <p:cNvPr id="5" name="Picture 2" descr="\\172.16.3.215\data4\Graphics\Powerpoint\WILEY WORK\GILAT\Final Files\ch09\gilat_3e_eq_09_02.jpg"/>
          <p:cNvPicPr>
            <a:picLocks noChangeAspect="1" noChangeArrowheads="1"/>
          </p:cNvPicPr>
          <p:nvPr/>
        </p:nvPicPr>
        <p:blipFill>
          <a:blip r:embed="rId4"/>
          <a:stretch>
            <a:fillRect/>
          </a:stretch>
        </p:blipFill>
        <p:spPr bwMode="auto">
          <a:xfrm>
            <a:off x="688932" y="5491079"/>
            <a:ext cx="7410188" cy="476369"/>
          </a:xfrm>
          <a:prstGeom prst="rect">
            <a:avLst/>
          </a:prstGeom>
          <a:noFill/>
        </p:spPr>
      </p:pic>
    </p:spTree>
    <p:extLst>
      <p:ext uri="{BB962C8B-B14F-4D97-AF65-F5344CB8AC3E}">
        <p14:creationId xmlns:p14="http://schemas.microsoft.com/office/powerpoint/2010/main" val="1326381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sz="2400" b="1" i="1" dirty="0">
                  <a:latin typeface="Arial" charset="0"/>
                  <a:ea typeface="Arial" charset="0"/>
                  <a:cs typeface="Arial" charset="0"/>
                </a:endParaRPr>
              </a:p>
              <a:p>
                <a:pPr marL="45720" indent="0">
                  <a:buNone/>
                </a:pPr>
                <a:r>
                  <a:rPr lang="en-US" sz="2000" b="1" i="1" dirty="0">
                    <a:latin typeface="Arial" charset="0"/>
                    <a:ea typeface="Arial" charset="0"/>
                    <a:cs typeface="Arial" charset="0"/>
                  </a:rPr>
                  <a:t>Rectangle and Midpoint Methods:</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A more accurate method is to use the Composite Rectangle Method in which the domain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is divided into </a:t>
                </a:r>
                <a14:m>
                  <m:oMath xmlns:m="http://schemas.openxmlformats.org/officeDocument/2006/math">
                    <m:r>
                      <a:rPr lang="en-GB" sz="2000" b="0" i="1" smtClean="0">
                        <a:latin typeface="Cambria Math" charset="0"/>
                        <a:ea typeface="Arial" charset="0"/>
                        <a:cs typeface="Arial" charset="0"/>
                      </a:rPr>
                      <m:t>𝑁</m:t>
                    </m:r>
                  </m:oMath>
                </a14:m>
                <a:r>
                  <a:rPr lang="en-US" sz="2000" dirty="0">
                    <a:latin typeface="Arial" charset="0"/>
                    <a:ea typeface="Arial" charset="0"/>
                    <a:cs typeface="Arial" charset="0"/>
                  </a:rPr>
                  <a:t> subintervals and evaluating the integrals over each of the subintervals using the Rectangle Method and summing the results to get the integral over the complete domain.</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291"/>
                </a:stretch>
              </a:blipFill>
            </p:spPr>
            <p:txBody>
              <a:bodyPr/>
              <a:lstStyle/>
              <a:p>
                <a:r>
                  <a:rPr lang="en-US">
                    <a:noFill/>
                  </a:rPr>
                  <a:t> </a:t>
                </a:r>
              </a:p>
            </p:txBody>
          </p:sp>
        </mc:Fallback>
      </mc:AlternateContent>
      <p:pic>
        <p:nvPicPr>
          <p:cNvPr id="4" name="Picture 2" descr="\\172.16.3.215\data4\Graphics\Powerpoint\WILEY WORK\GILAT\Final Files\ch09\gilat_3e_fig_09_9.jpg"/>
          <p:cNvPicPr>
            <a:picLocks noChangeAspect="1" noChangeArrowheads="1"/>
          </p:cNvPicPr>
          <p:nvPr/>
        </p:nvPicPr>
        <p:blipFill>
          <a:blip r:embed="rId3" cstate="print"/>
          <a:srcRect/>
          <a:stretch>
            <a:fillRect/>
          </a:stretch>
        </p:blipFill>
        <p:spPr bwMode="auto">
          <a:xfrm>
            <a:off x="2511205" y="3006020"/>
            <a:ext cx="4076449" cy="3363465"/>
          </a:xfrm>
          <a:prstGeom prst="rect">
            <a:avLst/>
          </a:prstGeom>
          <a:noFill/>
        </p:spPr>
      </p:pic>
    </p:spTree>
    <p:extLst>
      <p:ext uri="{BB962C8B-B14F-4D97-AF65-F5344CB8AC3E}">
        <p14:creationId xmlns:p14="http://schemas.microsoft.com/office/powerpoint/2010/main" val="580326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Rectangle and Midpoint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or (when the subintervals have the same width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03.jpg"/>
          <p:cNvPicPr>
            <a:picLocks noChangeAspect="1" noChangeArrowheads="1"/>
          </p:cNvPicPr>
          <p:nvPr/>
        </p:nvPicPr>
        <p:blipFill>
          <a:blip r:embed="rId3"/>
          <a:stretch>
            <a:fillRect/>
          </a:stretch>
        </p:blipFill>
        <p:spPr bwMode="auto">
          <a:xfrm>
            <a:off x="695195" y="1943082"/>
            <a:ext cx="6539652" cy="1961896"/>
          </a:xfrm>
          <a:prstGeom prst="rect">
            <a:avLst/>
          </a:prstGeom>
          <a:noFill/>
        </p:spPr>
      </p:pic>
      <p:pic>
        <p:nvPicPr>
          <p:cNvPr id="5" name="Picture 2" descr="\\172.16.3.215\data4\Graphics\Powerpoint\WILEY WORK\GILAT\Final Files\ch09\gilat_3e_eq_09_04.jpg"/>
          <p:cNvPicPr>
            <a:picLocks noChangeAspect="1" noChangeArrowheads="1"/>
          </p:cNvPicPr>
          <p:nvPr/>
        </p:nvPicPr>
        <p:blipFill>
          <a:blip r:embed="rId4"/>
          <a:stretch>
            <a:fillRect/>
          </a:stretch>
        </p:blipFill>
        <p:spPr bwMode="auto">
          <a:xfrm>
            <a:off x="695195" y="5195343"/>
            <a:ext cx="6170111" cy="969589"/>
          </a:xfrm>
          <a:prstGeom prst="rect">
            <a:avLst/>
          </a:prstGeom>
          <a:noFill/>
        </p:spPr>
      </p:pic>
    </p:spTree>
    <p:extLst>
      <p:ext uri="{BB962C8B-B14F-4D97-AF65-F5344CB8AC3E}">
        <p14:creationId xmlns:p14="http://schemas.microsoft.com/office/powerpoint/2010/main" val="1423444764"/>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4841</TotalTime>
  <Words>1828</Words>
  <Application>Microsoft Macintosh PowerPoint</Application>
  <PresentationFormat>On-screen Show (4:3)</PresentationFormat>
  <Paragraphs>408</Paragraphs>
  <Slides>41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 Math</vt:lpstr>
      <vt:lpstr>Georgia</vt:lpstr>
      <vt:lpstr>Trebuchet MS</vt:lpstr>
      <vt:lpstr>Slipstream</vt:lpstr>
      <vt:lpstr>Chapter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264</cp:revision>
  <dcterms:created xsi:type="dcterms:W3CDTF">2016-01-06T15:48:15Z</dcterms:created>
  <dcterms:modified xsi:type="dcterms:W3CDTF">2018-04-12T10:05:53Z</dcterms:modified>
</cp:coreProperties>
</file>